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4" r:id="rId1"/>
    <p:sldMasterId id="2147483716" r:id="rId2"/>
  </p:sldMasterIdLst>
  <p:sldIdLst>
    <p:sldId id="256" r:id="rId3"/>
    <p:sldId id="306" r:id="rId4"/>
    <p:sldId id="262" r:id="rId5"/>
    <p:sldId id="303" r:id="rId6"/>
    <p:sldId id="312" r:id="rId7"/>
    <p:sldId id="305" r:id="rId8"/>
    <p:sldId id="308" r:id="rId9"/>
    <p:sldId id="344" r:id="rId10"/>
    <p:sldId id="301" r:id="rId11"/>
    <p:sldId id="257" r:id="rId12"/>
    <p:sldId id="310" r:id="rId13"/>
    <p:sldId id="270" r:id="rId14"/>
    <p:sldId id="309" r:id="rId15"/>
    <p:sldId id="323" r:id="rId16"/>
    <p:sldId id="324" r:id="rId17"/>
    <p:sldId id="346" r:id="rId18"/>
    <p:sldId id="258" r:id="rId19"/>
    <p:sldId id="343" r:id="rId20"/>
    <p:sldId id="328" r:id="rId21"/>
    <p:sldId id="335" r:id="rId22"/>
    <p:sldId id="259" r:id="rId23"/>
    <p:sldId id="347" r:id="rId24"/>
    <p:sldId id="260" r:id="rId25"/>
    <p:sldId id="268" r:id="rId26"/>
    <p:sldId id="279" r:id="rId27"/>
    <p:sldId id="337" r:id="rId28"/>
    <p:sldId id="280" r:id="rId29"/>
    <p:sldId id="261" r:id="rId30"/>
    <p:sldId id="285" r:id="rId31"/>
    <p:sldId id="327" r:id="rId32"/>
    <p:sldId id="311" r:id="rId33"/>
    <p:sldId id="321" r:id="rId34"/>
    <p:sldId id="322" r:id="rId35"/>
    <p:sldId id="338" r:id="rId36"/>
    <p:sldId id="293" r:id="rId37"/>
    <p:sldId id="339" r:id="rId38"/>
    <p:sldId id="265" r:id="rId39"/>
    <p:sldId id="340" r:id="rId40"/>
    <p:sldId id="341" r:id="rId41"/>
    <p:sldId id="263" r:id="rId42"/>
    <p:sldId id="294" r:id="rId43"/>
    <p:sldId id="298" r:id="rId44"/>
    <p:sldId id="345" r:id="rId45"/>
    <p:sldId id="342" r:id="rId46"/>
    <p:sldId id="348"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Navedo" initials="JN" lastIdx="1" clrIdx="0">
    <p:extLst>
      <p:ext uri="{19B8F6BF-5375-455C-9EA6-DF929625EA0E}">
        <p15:presenceInfo xmlns:p15="http://schemas.microsoft.com/office/powerpoint/2012/main" userId="S::navedoj@wwu.edu::9db95df6-ce8d-4f87-b7f4-abfbafdc86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4" y="156"/>
      </p:cViewPr>
      <p:guideLst/>
    </p:cSldViewPr>
  </p:slideViewPr>
  <p:notesTextViewPr>
    <p:cViewPr>
      <p:scale>
        <a:sx n="1" d="1"/>
        <a:sy n="1" d="1"/>
      </p:scale>
      <p:origin x="0" y="0"/>
    </p:cViewPr>
  </p:notesTextViewPr>
  <p:sorterViewPr>
    <p:cViewPr varScale="1">
      <p:scale>
        <a:sx n="100" d="100"/>
        <a:sy n="100" d="100"/>
      </p:scale>
      <p:origin x="0" y="-178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image" Target="../media/image44.jpg"/></Relationships>
</file>

<file path=ppt/diagrams/_rels/data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image" Target="../media/image47.jpg"/></Relationships>
</file>

<file path=ppt/diagrams/_rels/drawing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image" Target="../media/image44.jpg"/></Relationships>
</file>

<file path=ppt/diagrams/_rels/drawing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image" Target="../media/image47.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043FA1-284A-4B03-854A-D0B312F47B7E}"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CD22FC81-1CC4-4CD6-B0BD-DA5A341A36FE}">
      <dgm:prSet/>
      <dgm:spPr/>
      <dgm:t>
        <a:bodyPr/>
        <a:lstStyle/>
        <a:p>
          <a:pPr>
            <a:defRPr cap="all"/>
          </a:pPr>
          <a:r>
            <a:rPr lang="en-US"/>
            <a:t>Population</a:t>
          </a:r>
        </a:p>
      </dgm:t>
    </dgm:pt>
    <dgm:pt modelId="{92C6E4AA-C643-475D-85E6-DE953CCBF037}" type="parTrans" cxnId="{C1D5C0C8-6AE6-4E81-8E1A-71855A9115DA}">
      <dgm:prSet/>
      <dgm:spPr/>
      <dgm:t>
        <a:bodyPr/>
        <a:lstStyle/>
        <a:p>
          <a:endParaRPr lang="en-US"/>
        </a:p>
      </dgm:t>
    </dgm:pt>
    <dgm:pt modelId="{0D1D1EE0-EFD0-4C63-B158-96CAC0A2897A}" type="sibTrans" cxnId="{C1D5C0C8-6AE6-4E81-8E1A-71855A9115DA}">
      <dgm:prSet/>
      <dgm:spPr/>
      <dgm:t>
        <a:bodyPr/>
        <a:lstStyle/>
        <a:p>
          <a:endParaRPr lang="en-US"/>
        </a:p>
      </dgm:t>
    </dgm:pt>
    <dgm:pt modelId="{1D991387-5632-4C3C-A90C-7CA7ABF460EB}">
      <dgm:prSet/>
      <dgm:spPr/>
      <dgm:t>
        <a:bodyPr/>
        <a:lstStyle/>
        <a:p>
          <a:pPr>
            <a:defRPr cap="all"/>
          </a:pPr>
          <a:r>
            <a:rPr lang="en-US"/>
            <a:t>Distribution</a:t>
          </a:r>
        </a:p>
      </dgm:t>
    </dgm:pt>
    <dgm:pt modelId="{FB149272-0633-4A2A-B289-278BA2097DF7}" type="parTrans" cxnId="{CE09588A-E9E7-4568-B0C2-0AFC5DD87771}">
      <dgm:prSet/>
      <dgm:spPr/>
      <dgm:t>
        <a:bodyPr/>
        <a:lstStyle/>
        <a:p>
          <a:endParaRPr lang="en-US"/>
        </a:p>
      </dgm:t>
    </dgm:pt>
    <dgm:pt modelId="{0237D970-6D7F-4C40-938C-153FAB92DB9D}" type="sibTrans" cxnId="{CE09588A-E9E7-4568-B0C2-0AFC5DD87771}">
      <dgm:prSet/>
      <dgm:spPr/>
      <dgm:t>
        <a:bodyPr/>
        <a:lstStyle/>
        <a:p>
          <a:endParaRPr lang="en-US"/>
        </a:p>
      </dgm:t>
    </dgm:pt>
    <dgm:pt modelId="{95C75110-1B8F-4C82-B6AD-47A30F21F558}">
      <dgm:prSet/>
      <dgm:spPr/>
      <dgm:t>
        <a:bodyPr/>
        <a:lstStyle/>
        <a:p>
          <a:pPr>
            <a:defRPr cap="all"/>
          </a:pPr>
          <a:r>
            <a:rPr lang="en-US"/>
            <a:t>Aspiration</a:t>
          </a:r>
        </a:p>
      </dgm:t>
    </dgm:pt>
    <dgm:pt modelId="{B0F03134-CF7F-4603-ABB1-103E7CE3C892}" type="parTrans" cxnId="{9B96C26B-D21E-4C61-AAE3-052826496497}">
      <dgm:prSet/>
      <dgm:spPr/>
      <dgm:t>
        <a:bodyPr/>
        <a:lstStyle/>
        <a:p>
          <a:endParaRPr lang="en-US"/>
        </a:p>
      </dgm:t>
    </dgm:pt>
    <dgm:pt modelId="{D6F5405E-2817-4755-A7F5-43661791B82B}" type="sibTrans" cxnId="{9B96C26B-D21E-4C61-AAE3-052826496497}">
      <dgm:prSet/>
      <dgm:spPr/>
      <dgm:t>
        <a:bodyPr/>
        <a:lstStyle/>
        <a:p>
          <a:endParaRPr lang="en-US"/>
        </a:p>
      </dgm:t>
    </dgm:pt>
    <dgm:pt modelId="{817F1F02-4CF0-428A-B0F6-C4E7EFBB93CD}">
      <dgm:prSet/>
      <dgm:spPr/>
      <dgm:t>
        <a:bodyPr/>
        <a:lstStyle/>
        <a:p>
          <a:pPr>
            <a:defRPr cap="all"/>
          </a:pPr>
          <a:r>
            <a:rPr lang="en-US"/>
            <a:t>Technology</a:t>
          </a:r>
        </a:p>
      </dgm:t>
    </dgm:pt>
    <dgm:pt modelId="{CE4C5848-2967-4F0A-9891-9AA53AD4932E}" type="parTrans" cxnId="{81E9ABA9-D56A-474F-B738-E2F9BB77C479}">
      <dgm:prSet/>
      <dgm:spPr/>
      <dgm:t>
        <a:bodyPr/>
        <a:lstStyle/>
        <a:p>
          <a:endParaRPr lang="en-US"/>
        </a:p>
      </dgm:t>
    </dgm:pt>
    <dgm:pt modelId="{2F27BAD9-663A-4819-9820-EB8DCC4259CD}" type="sibTrans" cxnId="{81E9ABA9-D56A-474F-B738-E2F9BB77C479}">
      <dgm:prSet/>
      <dgm:spPr/>
      <dgm:t>
        <a:bodyPr/>
        <a:lstStyle/>
        <a:p>
          <a:endParaRPr lang="en-US"/>
        </a:p>
      </dgm:t>
    </dgm:pt>
    <dgm:pt modelId="{FDDB5FF1-430C-4469-9869-188AB83E80D5}">
      <dgm:prSet/>
      <dgm:spPr/>
      <dgm:t>
        <a:bodyPr/>
        <a:lstStyle/>
        <a:p>
          <a:pPr>
            <a:defRPr cap="all"/>
          </a:pPr>
          <a:r>
            <a:rPr lang="en-US"/>
            <a:t>Governance</a:t>
          </a:r>
        </a:p>
      </dgm:t>
    </dgm:pt>
    <dgm:pt modelId="{893B9772-BC9B-4C72-A08A-1EA8A4E0D070}" type="parTrans" cxnId="{05DE9EEB-7A35-479C-8BA8-ACC814E1217F}">
      <dgm:prSet/>
      <dgm:spPr/>
      <dgm:t>
        <a:bodyPr/>
        <a:lstStyle/>
        <a:p>
          <a:endParaRPr lang="en-US"/>
        </a:p>
      </dgm:t>
    </dgm:pt>
    <dgm:pt modelId="{4F6D90DC-7DB2-4E1E-9F07-876A123ADAAF}" type="sibTrans" cxnId="{05DE9EEB-7A35-479C-8BA8-ACC814E1217F}">
      <dgm:prSet/>
      <dgm:spPr/>
      <dgm:t>
        <a:bodyPr/>
        <a:lstStyle/>
        <a:p>
          <a:endParaRPr lang="en-US"/>
        </a:p>
      </dgm:t>
    </dgm:pt>
    <dgm:pt modelId="{16DBE94A-DDAE-4BE8-8D45-E35AF6B1E760}" type="pres">
      <dgm:prSet presAssocID="{85043FA1-284A-4B03-854A-D0B312F47B7E}" presName="linear" presStyleCnt="0">
        <dgm:presLayoutVars>
          <dgm:animLvl val="lvl"/>
          <dgm:resizeHandles val="exact"/>
        </dgm:presLayoutVars>
      </dgm:prSet>
      <dgm:spPr/>
    </dgm:pt>
    <dgm:pt modelId="{3A56E46A-0291-4B64-A400-D6F2E202E007}" type="pres">
      <dgm:prSet presAssocID="{CD22FC81-1CC4-4CD6-B0BD-DA5A341A36FE}" presName="parentText" presStyleLbl="node1" presStyleIdx="0" presStyleCnt="5">
        <dgm:presLayoutVars>
          <dgm:chMax val="0"/>
          <dgm:bulletEnabled val="1"/>
        </dgm:presLayoutVars>
      </dgm:prSet>
      <dgm:spPr/>
    </dgm:pt>
    <dgm:pt modelId="{E206C54F-9687-4BCC-8FD2-36C62FA86438}" type="pres">
      <dgm:prSet presAssocID="{0D1D1EE0-EFD0-4C63-B158-96CAC0A2897A}" presName="spacer" presStyleCnt="0"/>
      <dgm:spPr/>
    </dgm:pt>
    <dgm:pt modelId="{7364EB99-EDCB-4C1D-B099-199BC51528D2}" type="pres">
      <dgm:prSet presAssocID="{1D991387-5632-4C3C-A90C-7CA7ABF460EB}" presName="parentText" presStyleLbl="node1" presStyleIdx="1" presStyleCnt="5">
        <dgm:presLayoutVars>
          <dgm:chMax val="0"/>
          <dgm:bulletEnabled val="1"/>
        </dgm:presLayoutVars>
      </dgm:prSet>
      <dgm:spPr/>
    </dgm:pt>
    <dgm:pt modelId="{5CD5D1B7-0A64-4CDC-81AE-449D1DC055BE}" type="pres">
      <dgm:prSet presAssocID="{0237D970-6D7F-4C40-938C-153FAB92DB9D}" presName="spacer" presStyleCnt="0"/>
      <dgm:spPr/>
    </dgm:pt>
    <dgm:pt modelId="{C9649427-E546-4DFE-9A81-97974A7AF1E0}" type="pres">
      <dgm:prSet presAssocID="{95C75110-1B8F-4C82-B6AD-47A30F21F558}" presName="parentText" presStyleLbl="node1" presStyleIdx="2" presStyleCnt="5">
        <dgm:presLayoutVars>
          <dgm:chMax val="0"/>
          <dgm:bulletEnabled val="1"/>
        </dgm:presLayoutVars>
      </dgm:prSet>
      <dgm:spPr/>
    </dgm:pt>
    <dgm:pt modelId="{C4243F03-531F-42D2-A35E-8FD8C5DDFE42}" type="pres">
      <dgm:prSet presAssocID="{D6F5405E-2817-4755-A7F5-43661791B82B}" presName="spacer" presStyleCnt="0"/>
      <dgm:spPr/>
    </dgm:pt>
    <dgm:pt modelId="{27FCE235-B71A-4EFE-A6A7-AF19762B0B48}" type="pres">
      <dgm:prSet presAssocID="{817F1F02-4CF0-428A-B0F6-C4E7EFBB93CD}" presName="parentText" presStyleLbl="node1" presStyleIdx="3" presStyleCnt="5">
        <dgm:presLayoutVars>
          <dgm:chMax val="0"/>
          <dgm:bulletEnabled val="1"/>
        </dgm:presLayoutVars>
      </dgm:prSet>
      <dgm:spPr/>
    </dgm:pt>
    <dgm:pt modelId="{D45C914A-5C75-4163-9D7A-07F34C245934}" type="pres">
      <dgm:prSet presAssocID="{2F27BAD9-663A-4819-9820-EB8DCC4259CD}" presName="spacer" presStyleCnt="0"/>
      <dgm:spPr/>
    </dgm:pt>
    <dgm:pt modelId="{A27A1D08-7C91-4C9C-853D-0C539F7AA939}" type="pres">
      <dgm:prSet presAssocID="{FDDB5FF1-430C-4469-9869-188AB83E80D5}" presName="parentText" presStyleLbl="node1" presStyleIdx="4" presStyleCnt="5">
        <dgm:presLayoutVars>
          <dgm:chMax val="0"/>
          <dgm:bulletEnabled val="1"/>
        </dgm:presLayoutVars>
      </dgm:prSet>
      <dgm:spPr/>
    </dgm:pt>
  </dgm:ptLst>
  <dgm:cxnLst>
    <dgm:cxn modelId="{5E097132-CDE6-4EB8-8BBE-2499789881F4}" type="presOf" srcId="{1D991387-5632-4C3C-A90C-7CA7ABF460EB}" destId="{7364EB99-EDCB-4C1D-B099-199BC51528D2}" srcOrd="0" destOrd="0" presId="urn:microsoft.com/office/officeart/2005/8/layout/vList2"/>
    <dgm:cxn modelId="{CD546B48-736F-43CD-B3F0-F14C6CEAC0DA}" type="presOf" srcId="{CD22FC81-1CC4-4CD6-B0BD-DA5A341A36FE}" destId="{3A56E46A-0291-4B64-A400-D6F2E202E007}" srcOrd="0" destOrd="0" presId="urn:microsoft.com/office/officeart/2005/8/layout/vList2"/>
    <dgm:cxn modelId="{918AA968-53C0-4029-A16F-69C58322C3AD}" type="presOf" srcId="{85043FA1-284A-4B03-854A-D0B312F47B7E}" destId="{16DBE94A-DDAE-4BE8-8D45-E35AF6B1E760}" srcOrd="0" destOrd="0" presId="urn:microsoft.com/office/officeart/2005/8/layout/vList2"/>
    <dgm:cxn modelId="{9B96C26B-D21E-4C61-AAE3-052826496497}" srcId="{85043FA1-284A-4B03-854A-D0B312F47B7E}" destId="{95C75110-1B8F-4C82-B6AD-47A30F21F558}" srcOrd="2" destOrd="0" parTransId="{B0F03134-CF7F-4603-ABB1-103E7CE3C892}" sibTransId="{D6F5405E-2817-4755-A7F5-43661791B82B}"/>
    <dgm:cxn modelId="{1FCADB7B-892A-4D74-8A29-44B793009A95}" type="presOf" srcId="{95C75110-1B8F-4C82-B6AD-47A30F21F558}" destId="{C9649427-E546-4DFE-9A81-97974A7AF1E0}" srcOrd="0" destOrd="0" presId="urn:microsoft.com/office/officeart/2005/8/layout/vList2"/>
    <dgm:cxn modelId="{45F0027D-0E69-4861-A22A-5E2149AD3149}" type="presOf" srcId="{FDDB5FF1-430C-4469-9869-188AB83E80D5}" destId="{A27A1D08-7C91-4C9C-853D-0C539F7AA939}" srcOrd="0" destOrd="0" presId="urn:microsoft.com/office/officeart/2005/8/layout/vList2"/>
    <dgm:cxn modelId="{CE09588A-E9E7-4568-B0C2-0AFC5DD87771}" srcId="{85043FA1-284A-4B03-854A-D0B312F47B7E}" destId="{1D991387-5632-4C3C-A90C-7CA7ABF460EB}" srcOrd="1" destOrd="0" parTransId="{FB149272-0633-4A2A-B289-278BA2097DF7}" sibTransId="{0237D970-6D7F-4C40-938C-153FAB92DB9D}"/>
    <dgm:cxn modelId="{81E9ABA9-D56A-474F-B738-E2F9BB77C479}" srcId="{85043FA1-284A-4B03-854A-D0B312F47B7E}" destId="{817F1F02-4CF0-428A-B0F6-C4E7EFBB93CD}" srcOrd="3" destOrd="0" parTransId="{CE4C5848-2967-4F0A-9891-9AA53AD4932E}" sibTransId="{2F27BAD9-663A-4819-9820-EB8DCC4259CD}"/>
    <dgm:cxn modelId="{2F7A2FB0-CFE5-4C44-88BC-30E6CDD77C97}" type="presOf" srcId="{817F1F02-4CF0-428A-B0F6-C4E7EFBB93CD}" destId="{27FCE235-B71A-4EFE-A6A7-AF19762B0B48}" srcOrd="0" destOrd="0" presId="urn:microsoft.com/office/officeart/2005/8/layout/vList2"/>
    <dgm:cxn modelId="{C1D5C0C8-6AE6-4E81-8E1A-71855A9115DA}" srcId="{85043FA1-284A-4B03-854A-D0B312F47B7E}" destId="{CD22FC81-1CC4-4CD6-B0BD-DA5A341A36FE}" srcOrd="0" destOrd="0" parTransId="{92C6E4AA-C643-475D-85E6-DE953CCBF037}" sibTransId="{0D1D1EE0-EFD0-4C63-B158-96CAC0A2897A}"/>
    <dgm:cxn modelId="{05DE9EEB-7A35-479C-8BA8-ACC814E1217F}" srcId="{85043FA1-284A-4B03-854A-D0B312F47B7E}" destId="{FDDB5FF1-430C-4469-9869-188AB83E80D5}" srcOrd="4" destOrd="0" parTransId="{893B9772-BC9B-4C72-A08A-1EA8A4E0D070}" sibTransId="{4F6D90DC-7DB2-4E1E-9F07-876A123ADAAF}"/>
    <dgm:cxn modelId="{10E798E2-312B-4A7A-8FBC-33BAE645A08E}" type="presParOf" srcId="{16DBE94A-DDAE-4BE8-8D45-E35AF6B1E760}" destId="{3A56E46A-0291-4B64-A400-D6F2E202E007}" srcOrd="0" destOrd="0" presId="urn:microsoft.com/office/officeart/2005/8/layout/vList2"/>
    <dgm:cxn modelId="{CDBBBD6D-BA31-4A86-AE58-1BC75C10BC23}" type="presParOf" srcId="{16DBE94A-DDAE-4BE8-8D45-E35AF6B1E760}" destId="{E206C54F-9687-4BCC-8FD2-36C62FA86438}" srcOrd="1" destOrd="0" presId="urn:microsoft.com/office/officeart/2005/8/layout/vList2"/>
    <dgm:cxn modelId="{2A311E91-1D6A-42BB-9D31-AB1DAE2FE307}" type="presParOf" srcId="{16DBE94A-DDAE-4BE8-8D45-E35AF6B1E760}" destId="{7364EB99-EDCB-4C1D-B099-199BC51528D2}" srcOrd="2" destOrd="0" presId="urn:microsoft.com/office/officeart/2005/8/layout/vList2"/>
    <dgm:cxn modelId="{A2A44431-E53C-4970-B958-B96FB311B5AD}" type="presParOf" srcId="{16DBE94A-DDAE-4BE8-8D45-E35AF6B1E760}" destId="{5CD5D1B7-0A64-4CDC-81AE-449D1DC055BE}" srcOrd="3" destOrd="0" presId="urn:microsoft.com/office/officeart/2005/8/layout/vList2"/>
    <dgm:cxn modelId="{9573EA07-59F3-44B9-AF9E-742FA3361D25}" type="presParOf" srcId="{16DBE94A-DDAE-4BE8-8D45-E35AF6B1E760}" destId="{C9649427-E546-4DFE-9A81-97974A7AF1E0}" srcOrd="4" destOrd="0" presId="urn:microsoft.com/office/officeart/2005/8/layout/vList2"/>
    <dgm:cxn modelId="{EDC562A7-ABA8-46D5-B96C-3E15E1C5D934}" type="presParOf" srcId="{16DBE94A-DDAE-4BE8-8D45-E35AF6B1E760}" destId="{C4243F03-531F-42D2-A35E-8FD8C5DDFE42}" srcOrd="5" destOrd="0" presId="urn:microsoft.com/office/officeart/2005/8/layout/vList2"/>
    <dgm:cxn modelId="{16C12E77-E63B-47A6-8EF6-8A29198F6250}" type="presParOf" srcId="{16DBE94A-DDAE-4BE8-8D45-E35AF6B1E760}" destId="{27FCE235-B71A-4EFE-A6A7-AF19762B0B48}" srcOrd="6" destOrd="0" presId="urn:microsoft.com/office/officeart/2005/8/layout/vList2"/>
    <dgm:cxn modelId="{1367E1EA-E17B-4EE4-84B4-9FAA59CFBBA9}" type="presParOf" srcId="{16DBE94A-DDAE-4BE8-8D45-E35AF6B1E760}" destId="{D45C914A-5C75-4163-9D7A-07F34C245934}" srcOrd="7" destOrd="0" presId="urn:microsoft.com/office/officeart/2005/8/layout/vList2"/>
    <dgm:cxn modelId="{39C88785-9489-4CBD-B9F4-48719217FFCA}" type="presParOf" srcId="{16DBE94A-DDAE-4BE8-8D45-E35AF6B1E760}" destId="{A27A1D08-7C91-4C9C-853D-0C539F7AA93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4C56FD-1BA9-4B85-8A77-90C26C1F0D9B}"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n-US"/>
        </a:p>
      </dgm:t>
    </dgm:pt>
    <dgm:pt modelId="{795FFCB4-2396-4CE8-A50F-BCE81858F380}">
      <dgm:prSet phldrT="[Text]"/>
      <dgm:spPr/>
      <dgm:t>
        <a:bodyPr/>
        <a:lstStyle/>
        <a:p>
          <a:r>
            <a:rPr lang="en-US" dirty="0"/>
            <a:t>Vison</a:t>
          </a:r>
        </a:p>
      </dgm:t>
    </dgm:pt>
    <dgm:pt modelId="{88A46891-9B5E-4C8E-82C8-4306B102C71B}" type="parTrans" cxnId="{6EF13B53-24CC-40F5-B57E-857C5D205371}">
      <dgm:prSet/>
      <dgm:spPr/>
      <dgm:t>
        <a:bodyPr/>
        <a:lstStyle/>
        <a:p>
          <a:endParaRPr lang="en-US"/>
        </a:p>
      </dgm:t>
    </dgm:pt>
    <dgm:pt modelId="{3313199D-72B1-4AB2-87CE-B1BF69320A1D}" type="sibTrans" cxnId="{6EF13B53-24CC-40F5-B57E-857C5D205371}">
      <dgm:prSet/>
      <dgm:spPr/>
      <dgm:t>
        <a:bodyPr/>
        <a:lstStyle/>
        <a:p>
          <a:endParaRPr lang="en-US"/>
        </a:p>
      </dgm:t>
    </dgm:pt>
    <dgm:pt modelId="{DAF974E8-3797-4E62-9767-C340D5F48140}">
      <dgm:prSet phldrT="[Text]"/>
      <dgm:spPr/>
      <dgm:t>
        <a:bodyPr/>
        <a:lstStyle/>
        <a:p>
          <a:r>
            <a:rPr lang="en-US" dirty="0"/>
            <a:t>Mental Models</a:t>
          </a:r>
        </a:p>
      </dgm:t>
    </dgm:pt>
    <dgm:pt modelId="{878B3880-1EEA-44DA-B60C-F40F720EDBE7}" type="parTrans" cxnId="{F32837C1-8402-4633-8B38-0997C9824A96}">
      <dgm:prSet/>
      <dgm:spPr/>
      <dgm:t>
        <a:bodyPr/>
        <a:lstStyle/>
        <a:p>
          <a:endParaRPr lang="en-US"/>
        </a:p>
      </dgm:t>
    </dgm:pt>
    <dgm:pt modelId="{627B2EC2-1255-4258-9F87-28EB1BB7E1AA}" type="sibTrans" cxnId="{F32837C1-8402-4633-8B38-0997C9824A96}">
      <dgm:prSet/>
      <dgm:spPr/>
      <dgm:t>
        <a:bodyPr/>
        <a:lstStyle/>
        <a:p>
          <a:endParaRPr lang="en-US"/>
        </a:p>
      </dgm:t>
    </dgm:pt>
    <dgm:pt modelId="{8DE6D81E-2826-43C6-B915-9515F34E6E04}">
      <dgm:prSet phldrT="[Text]"/>
      <dgm:spPr/>
      <dgm:t>
        <a:bodyPr/>
        <a:lstStyle/>
        <a:p>
          <a:r>
            <a:rPr lang="en-US" dirty="0"/>
            <a:t>Reflective</a:t>
          </a:r>
        </a:p>
      </dgm:t>
    </dgm:pt>
    <dgm:pt modelId="{C58335EF-4A81-4200-8A0C-F2AE92D855D9}" type="parTrans" cxnId="{A7890E00-FAB3-4049-9E8F-02F7E6239114}">
      <dgm:prSet/>
      <dgm:spPr/>
      <dgm:t>
        <a:bodyPr/>
        <a:lstStyle/>
        <a:p>
          <a:endParaRPr lang="en-US"/>
        </a:p>
      </dgm:t>
    </dgm:pt>
    <dgm:pt modelId="{CBC41097-4F59-4C91-A3D3-A9A2560941B8}" type="sibTrans" cxnId="{A7890E00-FAB3-4049-9E8F-02F7E6239114}">
      <dgm:prSet/>
      <dgm:spPr/>
      <dgm:t>
        <a:bodyPr/>
        <a:lstStyle/>
        <a:p>
          <a:endParaRPr lang="en-US"/>
        </a:p>
      </dgm:t>
    </dgm:pt>
    <dgm:pt modelId="{7192DE27-0462-485E-926C-3F559679EC4F}">
      <dgm:prSet phldrT="[Text]"/>
      <dgm:spPr/>
      <dgm:t>
        <a:bodyPr/>
        <a:lstStyle/>
        <a:p>
          <a:r>
            <a:rPr lang="en-US" dirty="0"/>
            <a:t>Systemic Structures</a:t>
          </a:r>
        </a:p>
      </dgm:t>
    </dgm:pt>
    <dgm:pt modelId="{0781CD36-FD91-46FF-9EB3-38C7F031F1D5}" type="parTrans" cxnId="{ABD7AC17-4BB1-4F4A-BBBC-528283B4E219}">
      <dgm:prSet/>
      <dgm:spPr/>
      <dgm:t>
        <a:bodyPr/>
        <a:lstStyle/>
        <a:p>
          <a:endParaRPr lang="en-US"/>
        </a:p>
      </dgm:t>
    </dgm:pt>
    <dgm:pt modelId="{2839F86E-1F08-42D1-95DC-33FB9E4FB787}" type="sibTrans" cxnId="{ABD7AC17-4BB1-4F4A-BBBC-528283B4E219}">
      <dgm:prSet/>
      <dgm:spPr/>
      <dgm:t>
        <a:bodyPr/>
        <a:lstStyle/>
        <a:p>
          <a:endParaRPr lang="en-US"/>
        </a:p>
      </dgm:t>
    </dgm:pt>
    <dgm:pt modelId="{D4467D8C-3F52-4216-AB42-E32AC591FFA9}">
      <dgm:prSet phldrT="[Text]"/>
      <dgm:spPr/>
      <dgm:t>
        <a:bodyPr/>
        <a:lstStyle/>
        <a:p>
          <a:r>
            <a:rPr lang="en-US" dirty="0"/>
            <a:t>Creative</a:t>
          </a:r>
        </a:p>
      </dgm:t>
    </dgm:pt>
    <dgm:pt modelId="{73BD961E-8AC1-4E62-AA2A-0EFBA1D53D92}" type="parTrans" cxnId="{7357CAD9-DF74-415D-9916-2AE5C2CEF918}">
      <dgm:prSet/>
      <dgm:spPr/>
      <dgm:t>
        <a:bodyPr/>
        <a:lstStyle/>
        <a:p>
          <a:endParaRPr lang="en-US"/>
        </a:p>
      </dgm:t>
    </dgm:pt>
    <dgm:pt modelId="{9FC5E321-4F40-44CD-956A-36CD210F91F5}" type="sibTrans" cxnId="{7357CAD9-DF74-415D-9916-2AE5C2CEF918}">
      <dgm:prSet/>
      <dgm:spPr/>
      <dgm:t>
        <a:bodyPr/>
        <a:lstStyle/>
        <a:p>
          <a:endParaRPr lang="en-US"/>
        </a:p>
      </dgm:t>
    </dgm:pt>
    <dgm:pt modelId="{D38D8E95-6AB1-463E-9A7C-A3422C12680A}">
      <dgm:prSet phldrT="[Text]"/>
      <dgm:spPr/>
      <dgm:t>
        <a:bodyPr/>
        <a:lstStyle/>
        <a:p>
          <a:r>
            <a:rPr lang="en-US" dirty="0"/>
            <a:t>Patterns</a:t>
          </a:r>
        </a:p>
      </dgm:t>
    </dgm:pt>
    <dgm:pt modelId="{9B9FFF38-F37F-4B7E-817E-BEA380B7D1D3}" type="parTrans" cxnId="{23A90898-00A5-427D-AD0E-756C82F33BEB}">
      <dgm:prSet/>
      <dgm:spPr/>
      <dgm:t>
        <a:bodyPr/>
        <a:lstStyle/>
        <a:p>
          <a:endParaRPr lang="en-US"/>
        </a:p>
      </dgm:t>
    </dgm:pt>
    <dgm:pt modelId="{829CE212-311C-4AEA-9C3B-1522774832EE}" type="sibTrans" cxnId="{23A90898-00A5-427D-AD0E-756C82F33BEB}">
      <dgm:prSet/>
      <dgm:spPr/>
      <dgm:t>
        <a:bodyPr/>
        <a:lstStyle/>
        <a:p>
          <a:endParaRPr lang="en-US"/>
        </a:p>
      </dgm:t>
    </dgm:pt>
    <dgm:pt modelId="{E2D04B4D-860C-46DD-9EF5-279E194AD6C2}">
      <dgm:prSet phldrT="[Text]"/>
      <dgm:spPr/>
      <dgm:t>
        <a:bodyPr/>
        <a:lstStyle/>
        <a:p>
          <a:r>
            <a:rPr lang="en-US" dirty="0"/>
            <a:t>Events</a:t>
          </a:r>
        </a:p>
      </dgm:t>
    </dgm:pt>
    <dgm:pt modelId="{9B5CC619-B3AB-4ECD-AE8B-9C74F3D00F3A}" type="parTrans" cxnId="{BC1F2A46-4D8A-40C2-9734-FF410B39476B}">
      <dgm:prSet/>
      <dgm:spPr/>
      <dgm:t>
        <a:bodyPr/>
        <a:lstStyle/>
        <a:p>
          <a:endParaRPr lang="en-US"/>
        </a:p>
      </dgm:t>
    </dgm:pt>
    <dgm:pt modelId="{8692BCA6-A151-4E19-9F40-738751022642}" type="sibTrans" cxnId="{BC1F2A46-4D8A-40C2-9734-FF410B39476B}">
      <dgm:prSet/>
      <dgm:spPr/>
      <dgm:t>
        <a:bodyPr/>
        <a:lstStyle/>
        <a:p>
          <a:endParaRPr lang="en-US"/>
        </a:p>
      </dgm:t>
    </dgm:pt>
    <dgm:pt modelId="{FC577641-A93F-4022-8997-2B0D2CB2C770}">
      <dgm:prSet/>
      <dgm:spPr/>
      <dgm:t>
        <a:bodyPr/>
        <a:lstStyle/>
        <a:p>
          <a:r>
            <a:rPr lang="en-US" dirty="0"/>
            <a:t>Adaptive</a:t>
          </a:r>
        </a:p>
      </dgm:t>
    </dgm:pt>
    <dgm:pt modelId="{52987A0C-EF86-4B60-B13E-23322CD3F46E}" type="parTrans" cxnId="{02314D02-5C7A-48F4-B44C-14364DE27FDE}">
      <dgm:prSet/>
      <dgm:spPr/>
      <dgm:t>
        <a:bodyPr/>
        <a:lstStyle/>
        <a:p>
          <a:endParaRPr lang="en-US"/>
        </a:p>
      </dgm:t>
    </dgm:pt>
    <dgm:pt modelId="{6F0E6115-9B2F-4033-A614-F8F2FC01DF37}" type="sibTrans" cxnId="{02314D02-5C7A-48F4-B44C-14364DE27FDE}">
      <dgm:prSet/>
      <dgm:spPr/>
      <dgm:t>
        <a:bodyPr/>
        <a:lstStyle/>
        <a:p>
          <a:endParaRPr lang="en-US"/>
        </a:p>
      </dgm:t>
    </dgm:pt>
    <dgm:pt modelId="{9D05AD95-BE16-4524-9BFE-B6E7B982899C}">
      <dgm:prSet/>
      <dgm:spPr/>
      <dgm:t>
        <a:bodyPr/>
        <a:lstStyle/>
        <a:p>
          <a:r>
            <a:rPr lang="en-US" dirty="0"/>
            <a:t>Reactive</a:t>
          </a:r>
        </a:p>
      </dgm:t>
    </dgm:pt>
    <dgm:pt modelId="{C8E5C3B1-115D-4D37-B060-770829F4002A}" type="parTrans" cxnId="{8688A62E-4000-40E0-9EBD-C7D4B8360C3B}">
      <dgm:prSet/>
      <dgm:spPr/>
      <dgm:t>
        <a:bodyPr/>
        <a:lstStyle/>
        <a:p>
          <a:endParaRPr lang="en-US"/>
        </a:p>
      </dgm:t>
    </dgm:pt>
    <dgm:pt modelId="{D183B941-BE19-44A1-B403-B124BCA19EC3}" type="sibTrans" cxnId="{8688A62E-4000-40E0-9EBD-C7D4B8360C3B}">
      <dgm:prSet/>
      <dgm:spPr/>
      <dgm:t>
        <a:bodyPr/>
        <a:lstStyle/>
        <a:p>
          <a:endParaRPr lang="en-US"/>
        </a:p>
      </dgm:t>
    </dgm:pt>
    <dgm:pt modelId="{5DBB4F9E-9C8C-4D56-AA72-0DF77C74D57D}">
      <dgm:prSet phldrT="[Text]"/>
      <dgm:spPr/>
      <dgm:t>
        <a:bodyPr/>
        <a:lstStyle/>
        <a:p>
          <a:r>
            <a:rPr lang="en-US" dirty="0"/>
            <a:t>Generative</a:t>
          </a:r>
        </a:p>
      </dgm:t>
    </dgm:pt>
    <dgm:pt modelId="{641246C8-5A98-4414-877E-ABF03628D55B}" type="sibTrans" cxnId="{5A7B0B21-C377-42E4-8D99-A2EC7A525FCD}">
      <dgm:prSet/>
      <dgm:spPr/>
      <dgm:t>
        <a:bodyPr/>
        <a:lstStyle/>
        <a:p>
          <a:endParaRPr lang="en-US"/>
        </a:p>
      </dgm:t>
    </dgm:pt>
    <dgm:pt modelId="{33492942-90CC-40C1-8D75-CC1878862FFE}" type="parTrans" cxnId="{5A7B0B21-C377-42E4-8D99-A2EC7A525FCD}">
      <dgm:prSet/>
      <dgm:spPr/>
      <dgm:t>
        <a:bodyPr/>
        <a:lstStyle/>
        <a:p>
          <a:endParaRPr lang="en-US"/>
        </a:p>
      </dgm:t>
    </dgm:pt>
    <dgm:pt modelId="{B515C04C-DC63-450E-AD72-F0B1C5D42141}">
      <dgm:prSet/>
      <dgm:spPr/>
      <dgm:t>
        <a:bodyPr/>
        <a:lstStyle/>
        <a:p>
          <a:r>
            <a:rPr lang="en-US" dirty="0"/>
            <a:t>We immediately react day-to-day events.</a:t>
          </a:r>
        </a:p>
      </dgm:t>
    </dgm:pt>
    <dgm:pt modelId="{25AE91BF-772A-4C4D-897F-2B6286F6E6D0}" type="parTrans" cxnId="{EC090A30-CB42-4E35-9682-CBB85D0A6A88}">
      <dgm:prSet/>
      <dgm:spPr/>
      <dgm:t>
        <a:bodyPr/>
        <a:lstStyle/>
        <a:p>
          <a:endParaRPr lang="en-US"/>
        </a:p>
      </dgm:t>
    </dgm:pt>
    <dgm:pt modelId="{2A51D85A-46E0-4E7C-BD8A-D815F9D32E1F}" type="sibTrans" cxnId="{EC090A30-CB42-4E35-9682-CBB85D0A6A88}">
      <dgm:prSet/>
      <dgm:spPr/>
      <dgm:t>
        <a:bodyPr/>
        <a:lstStyle/>
        <a:p>
          <a:endParaRPr lang="en-US"/>
        </a:p>
      </dgm:t>
    </dgm:pt>
    <dgm:pt modelId="{9C28649B-75FE-4F70-85A9-01DA288E35CA}">
      <dgm:prSet/>
      <dgm:spPr/>
      <dgm:t>
        <a:bodyPr/>
        <a:lstStyle/>
        <a:p>
          <a:r>
            <a:rPr lang="en-US" dirty="0"/>
            <a:t>We can adapt patterns of events once they are recognized.</a:t>
          </a:r>
        </a:p>
      </dgm:t>
    </dgm:pt>
    <dgm:pt modelId="{D7D73AFA-30F8-4348-82E2-2C3531E83B53}" type="parTrans" cxnId="{68F33A31-322F-4426-BE66-573818AE64C7}">
      <dgm:prSet/>
      <dgm:spPr/>
      <dgm:t>
        <a:bodyPr/>
        <a:lstStyle/>
        <a:p>
          <a:endParaRPr lang="en-US"/>
        </a:p>
      </dgm:t>
    </dgm:pt>
    <dgm:pt modelId="{76DA3B1A-56F8-4377-93EA-4D3736F40CA8}" type="sibTrans" cxnId="{68F33A31-322F-4426-BE66-573818AE64C7}">
      <dgm:prSet/>
      <dgm:spPr/>
      <dgm:t>
        <a:bodyPr/>
        <a:lstStyle/>
        <a:p>
          <a:endParaRPr lang="en-US"/>
        </a:p>
      </dgm:t>
    </dgm:pt>
    <dgm:pt modelId="{5A119CF6-5295-43CE-9092-649DFE998605}">
      <dgm:prSet phldrT="[Text]"/>
      <dgm:spPr/>
      <dgm:t>
        <a:bodyPr/>
        <a:lstStyle/>
        <a:p>
          <a:r>
            <a:rPr lang="en-US" dirty="0"/>
            <a:t>We create the structures of systems which determine patterns and events.</a:t>
          </a:r>
        </a:p>
      </dgm:t>
    </dgm:pt>
    <dgm:pt modelId="{B19CD0F9-1F08-4390-A7C0-7232F4F958A7}" type="parTrans" cxnId="{6400012E-696C-47CE-A2D8-0328DE216DA7}">
      <dgm:prSet/>
      <dgm:spPr/>
      <dgm:t>
        <a:bodyPr/>
        <a:lstStyle/>
        <a:p>
          <a:endParaRPr lang="en-US"/>
        </a:p>
      </dgm:t>
    </dgm:pt>
    <dgm:pt modelId="{BA0AD5A0-1FBF-4632-BE42-DE6B18638104}" type="sibTrans" cxnId="{6400012E-696C-47CE-A2D8-0328DE216DA7}">
      <dgm:prSet/>
      <dgm:spPr/>
      <dgm:t>
        <a:bodyPr/>
        <a:lstStyle/>
        <a:p>
          <a:endParaRPr lang="en-US"/>
        </a:p>
      </dgm:t>
    </dgm:pt>
    <dgm:pt modelId="{E9AC6BAB-722E-4DF6-B736-68336E37B148}">
      <dgm:prSet phldrT="[Text]"/>
      <dgm:spPr/>
      <dgm:t>
        <a:bodyPr/>
        <a:lstStyle/>
        <a:p>
          <a:r>
            <a:rPr lang="en-US" dirty="0"/>
            <a:t>Our beliefs create a blueprint for how we understand the world. Investigating these gives us the ability to change them.</a:t>
          </a:r>
        </a:p>
      </dgm:t>
    </dgm:pt>
    <dgm:pt modelId="{AFD5F0E2-02C7-481C-A53F-6F8D882DE839}" type="parTrans" cxnId="{63AF419C-E030-41DC-B038-B8289738148E}">
      <dgm:prSet/>
      <dgm:spPr/>
      <dgm:t>
        <a:bodyPr/>
        <a:lstStyle/>
        <a:p>
          <a:endParaRPr lang="en-US"/>
        </a:p>
      </dgm:t>
    </dgm:pt>
    <dgm:pt modelId="{27EF020F-FC01-4459-BD39-150469F8AD82}" type="sibTrans" cxnId="{63AF419C-E030-41DC-B038-B8289738148E}">
      <dgm:prSet/>
      <dgm:spPr/>
      <dgm:t>
        <a:bodyPr/>
        <a:lstStyle/>
        <a:p>
          <a:endParaRPr lang="en-US"/>
        </a:p>
      </dgm:t>
    </dgm:pt>
    <dgm:pt modelId="{C1C07716-7780-421A-BA38-21D421F01105}">
      <dgm:prSet phldrT="[Text]"/>
      <dgm:spPr/>
      <dgm:t>
        <a:bodyPr/>
        <a:lstStyle/>
        <a:p>
          <a:r>
            <a:rPr lang="en-US" dirty="0"/>
            <a:t>Vision guides the development of all lower levels. It is our “north star”.</a:t>
          </a:r>
        </a:p>
      </dgm:t>
    </dgm:pt>
    <dgm:pt modelId="{7F91A1A8-669A-4F7A-961E-56D210B339AF}" type="parTrans" cxnId="{1C34A2CB-E780-454E-8643-A308EAA36D17}">
      <dgm:prSet/>
      <dgm:spPr/>
      <dgm:t>
        <a:bodyPr/>
        <a:lstStyle/>
        <a:p>
          <a:endParaRPr lang="en-US"/>
        </a:p>
      </dgm:t>
    </dgm:pt>
    <dgm:pt modelId="{1B82B983-7830-4BEE-9750-6F41B1E91E9E}" type="sibTrans" cxnId="{1C34A2CB-E780-454E-8643-A308EAA36D17}">
      <dgm:prSet/>
      <dgm:spPr/>
      <dgm:t>
        <a:bodyPr/>
        <a:lstStyle/>
        <a:p>
          <a:endParaRPr lang="en-US"/>
        </a:p>
      </dgm:t>
    </dgm:pt>
    <dgm:pt modelId="{799D8943-FF04-4833-BF83-DBD27C018182}" type="pres">
      <dgm:prSet presAssocID="{9B4C56FD-1BA9-4B85-8A77-90C26C1F0D9B}" presName="linearFlow" presStyleCnt="0">
        <dgm:presLayoutVars>
          <dgm:dir/>
          <dgm:animLvl val="lvl"/>
          <dgm:resizeHandles val="exact"/>
        </dgm:presLayoutVars>
      </dgm:prSet>
      <dgm:spPr/>
    </dgm:pt>
    <dgm:pt modelId="{7BB6B37F-A2C7-43FD-9376-D160A726F6D4}" type="pres">
      <dgm:prSet presAssocID="{795FFCB4-2396-4CE8-A50F-BCE81858F380}" presName="composite" presStyleCnt="0"/>
      <dgm:spPr/>
    </dgm:pt>
    <dgm:pt modelId="{28F6EC12-AE92-40A6-934D-74D2CC378370}" type="pres">
      <dgm:prSet presAssocID="{795FFCB4-2396-4CE8-A50F-BCE81858F380}" presName="parentText" presStyleLbl="alignNode1" presStyleIdx="0" presStyleCnt="5">
        <dgm:presLayoutVars>
          <dgm:chMax val="1"/>
          <dgm:bulletEnabled val="1"/>
        </dgm:presLayoutVars>
      </dgm:prSet>
      <dgm:spPr/>
    </dgm:pt>
    <dgm:pt modelId="{4A06099F-AB9A-4D9A-8DCE-4911C8AC1359}" type="pres">
      <dgm:prSet presAssocID="{795FFCB4-2396-4CE8-A50F-BCE81858F380}" presName="descendantText" presStyleLbl="alignAcc1" presStyleIdx="0" presStyleCnt="5" custLinFactNeighborX="6168">
        <dgm:presLayoutVars>
          <dgm:bulletEnabled val="1"/>
        </dgm:presLayoutVars>
      </dgm:prSet>
      <dgm:spPr/>
    </dgm:pt>
    <dgm:pt modelId="{7FAAA139-26BC-4F78-B959-A9A21EA9831B}" type="pres">
      <dgm:prSet presAssocID="{3313199D-72B1-4AB2-87CE-B1BF69320A1D}" presName="sp" presStyleCnt="0"/>
      <dgm:spPr/>
    </dgm:pt>
    <dgm:pt modelId="{DF4E013F-5A3D-4913-A001-5448780D9534}" type="pres">
      <dgm:prSet presAssocID="{DAF974E8-3797-4E62-9767-C340D5F48140}" presName="composite" presStyleCnt="0"/>
      <dgm:spPr/>
    </dgm:pt>
    <dgm:pt modelId="{99CD7CF3-6BA4-4C78-B801-8A81DE1A3E28}" type="pres">
      <dgm:prSet presAssocID="{DAF974E8-3797-4E62-9767-C340D5F48140}" presName="parentText" presStyleLbl="alignNode1" presStyleIdx="1" presStyleCnt="5">
        <dgm:presLayoutVars>
          <dgm:chMax val="1"/>
          <dgm:bulletEnabled val="1"/>
        </dgm:presLayoutVars>
      </dgm:prSet>
      <dgm:spPr/>
    </dgm:pt>
    <dgm:pt modelId="{32DEF20F-CB1C-48B7-9D96-614D9B97FC6E}" type="pres">
      <dgm:prSet presAssocID="{DAF974E8-3797-4E62-9767-C340D5F48140}" presName="descendantText" presStyleLbl="alignAcc1" presStyleIdx="1" presStyleCnt="5">
        <dgm:presLayoutVars>
          <dgm:bulletEnabled val="1"/>
        </dgm:presLayoutVars>
      </dgm:prSet>
      <dgm:spPr/>
    </dgm:pt>
    <dgm:pt modelId="{94AA291A-9711-4245-A04F-3BAAD300FD8F}" type="pres">
      <dgm:prSet presAssocID="{627B2EC2-1255-4258-9F87-28EB1BB7E1AA}" presName="sp" presStyleCnt="0"/>
      <dgm:spPr/>
    </dgm:pt>
    <dgm:pt modelId="{0FE841FD-89E3-4D50-9DE5-E9A0A753F06B}" type="pres">
      <dgm:prSet presAssocID="{7192DE27-0462-485E-926C-3F559679EC4F}" presName="composite" presStyleCnt="0"/>
      <dgm:spPr/>
    </dgm:pt>
    <dgm:pt modelId="{D333C6C6-0CC3-4FCC-A24D-962A7991A45F}" type="pres">
      <dgm:prSet presAssocID="{7192DE27-0462-485E-926C-3F559679EC4F}" presName="parentText" presStyleLbl="alignNode1" presStyleIdx="2" presStyleCnt="5">
        <dgm:presLayoutVars>
          <dgm:chMax val="1"/>
          <dgm:bulletEnabled val="1"/>
        </dgm:presLayoutVars>
      </dgm:prSet>
      <dgm:spPr/>
    </dgm:pt>
    <dgm:pt modelId="{47A9A27C-0FD2-4840-B822-DCAEC2CF294F}" type="pres">
      <dgm:prSet presAssocID="{7192DE27-0462-485E-926C-3F559679EC4F}" presName="descendantText" presStyleLbl="alignAcc1" presStyleIdx="2" presStyleCnt="5" custAng="0">
        <dgm:presLayoutVars>
          <dgm:bulletEnabled val="1"/>
        </dgm:presLayoutVars>
      </dgm:prSet>
      <dgm:spPr/>
    </dgm:pt>
    <dgm:pt modelId="{7493C55C-2FF5-4933-B40C-9CAFB8E01DDB}" type="pres">
      <dgm:prSet presAssocID="{2839F86E-1F08-42D1-95DC-33FB9E4FB787}" presName="sp" presStyleCnt="0"/>
      <dgm:spPr/>
    </dgm:pt>
    <dgm:pt modelId="{9D9A59EE-3223-4FF8-BB5F-DD6BD63E7912}" type="pres">
      <dgm:prSet presAssocID="{D38D8E95-6AB1-463E-9A7C-A3422C12680A}" presName="composite" presStyleCnt="0"/>
      <dgm:spPr/>
    </dgm:pt>
    <dgm:pt modelId="{89CD094E-47CD-40D9-9674-ECE04DA63138}" type="pres">
      <dgm:prSet presAssocID="{D38D8E95-6AB1-463E-9A7C-A3422C12680A}" presName="parentText" presStyleLbl="alignNode1" presStyleIdx="3" presStyleCnt="5">
        <dgm:presLayoutVars>
          <dgm:chMax val="1"/>
          <dgm:bulletEnabled val="1"/>
        </dgm:presLayoutVars>
      </dgm:prSet>
      <dgm:spPr/>
    </dgm:pt>
    <dgm:pt modelId="{1B062910-DD99-4101-A75D-9AF6093DF4E4}" type="pres">
      <dgm:prSet presAssocID="{D38D8E95-6AB1-463E-9A7C-A3422C12680A}" presName="descendantText" presStyleLbl="alignAcc1" presStyleIdx="3" presStyleCnt="5">
        <dgm:presLayoutVars>
          <dgm:bulletEnabled val="1"/>
        </dgm:presLayoutVars>
      </dgm:prSet>
      <dgm:spPr/>
    </dgm:pt>
    <dgm:pt modelId="{5332A126-9746-402B-881A-7AAA2F183465}" type="pres">
      <dgm:prSet presAssocID="{829CE212-311C-4AEA-9C3B-1522774832EE}" presName="sp" presStyleCnt="0"/>
      <dgm:spPr/>
    </dgm:pt>
    <dgm:pt modelId="{46250E11-49F9-45EE-B9E5-7EE4E21055E7}" type="pres">
      <dgm:prSet presAssocID="{E2D04B4D-860C-46DD-9EF5-279E194AD6C2}" presName="composite" presStyleCnt="0"/>
      <dgm:spPr/>
    </dgm:pt>
    <dgm:pt modelId="{280869F6-9650-44BE-9E34-E3266CA3DDC2}" type="pres">
      <dgm:prSet presAssocID="{E2D04B4D-860C-46DD-9EF5-279E194AD6C2}" presName="parentText" presStyleLbl="alignNode1" presStyleIdx="4" presStyleCnt="5">
        <dgm:presLayoutVars>
          <dgm:chMax val="1"/>
          <dgm:bulletEnabled val="1"/>
        </dgm:presLayoutVars>
      </dgm:prSet>
      <dgm:spPr/>
    </dgm:pt>
    <dgm:pt modelId="{3432B928-C83A-429D-A74A-25FD0FEBD846}" type="pres">
      <dgm:prSet presAssocID="{E2D04B4D-860C-46DD-9EF5-279E194AD6C2}" presName="descendantText" presStyleLbl="alignAcc1" presStyleIdx="4" presStyleCnt="5">
        <dgm:presLayoutVars>
          <dgm:bulletEnabled val="1"/>
        </dgm:presLayoutVars>
      </dgm:prSet>
      <dgm:spPr/>
    </dgm:pt>
  </dgm:ptLst>
  <dgm:cxnLst>
    <dgm:cxn modelId="{A7890E00-FAB3-4049-9E8F-02F7E6239114}" srcId="{DAF974E8-3797-4E62-9767-C340D5F48140}" destId="{8DE6D81E-2826-43C6-B915-9515F34E6E04}" srcOrd="0" destOrd="0" parTransId="{C58335EF-4A81-4200-8A0C-F2AE92D855D9}" sibTransId="{CBC41097-4F59-4C91-A3D3-A9A2560941B8}"/>
    <dgm:cxn modelId="{02314D02-5C7A-48F4-B44C-14364DE27FDE}" srcId="{D38D8E95-6AB1-463E-9A7C-A3422C12680A}" destId="{FC577641-A93F-4022-8997-2B0D2CB2C770}" srcOrd="0" destOrd="0" parTransId="{52987A0C-EF86-4B60-B13E-23322CD3F46E}" sibTransId="{6F0E6115-9B2F-4033-A614-F8F2FC01DF37}"/>
    <dgm:cxn modelId="{F7C49316-BE01-405B-AE1F-A239F504B3F2}" type="presOf" srcId="{D38D8E95-6AB1-463E-9A7C-A3422C12680A}" destId="{89CD094E-47CD-40D9-9674-ECE04DA63138}" srcOrd="0" destOrd="0" presId="urn:microsoft.com/office/officeart/2005/8/layout/chevron2"/>
    <dgm:cxn modelId="{ABD7AC17-4BB1-4F4A-BBBC-528283B4E219}" srcId="{9B4C56FD-1BA9-4B85-8A77-90C26C1F0D9B}" destId="{7192DE27-0462-485E-926C-3F559679EC4F}" srcOrd="2" destOrd="0" parTransId="{0781CD36-FD91-46FF-9EB3-38C7F031F1D5}" sibTransId="{2839F86E-1F08-42D1-95DC-33FB9E4FB787}"/>
    <dgm:cxn modelId="{5A7B0B21-C377-42E4-8D99-A2EC7A525FCD}" srcId="{795FFCB4-2396-4CE8-A50F-BCE81858F380}" destId="{5DBB4F9E-9C8C-4D56-AA72-0DF77C74D57D}" srcOrd="0" destOrd="0" parTransId="{33492942-90CC-40C1-8D75-CC1878862FFE}" sibTransId="{641246C8-5A98-4414-877E-ABF03628D55B}"/>
    <dgm:cxn modelId="{F0EC2D25-701F-420F-9FA2-8B743D8964D1}" type="presOf" srcId="{9D05AD95-BE16-4524-9BFE-B6E7B982899C}" destId="{3432B928-C83A-429D-A74A-25FD0FEBD846}" srcOrd="0" destOrd="0" presId="urn:microsoft.com/office/officeart/2005/8/layout/chevron2"/>
    <dgm:cxn modelId="{6400012E-696C-47CE-A2D8-0328DE216DA7}" srcId="{7192DE27-0462-485E-926C-3F559679EC4F}" destId="{5A119CF6-5295-43CE-9092-649DFE998605}" srcOrd="1" destOrd="0" parTransId="{B19CD0F9-1F08-4390-A7C0-7232F4F958A7}" sibTransId="{BA0AD5A0-1FBF-4632-BE42-DE6B18638104}"/>
    <dgm:cxn modelId="{8688A62E-4000-40E0-9EBD-C7D4B8360C3B}" srcId="{E2D04B4D-860C-46DD-9EF5-279E194AD6C2}" destId="{9D05AD95-BE16-4524-9BFE-B6E7B982899C}" srcOrd="0" destOrd="0" parTransId="{C8E5C3B1-115D-4D37-B060-770829F4002A}" sibTransId="{D183B941-BE19-44A1-B403-B124BCA19EC3}"/>
    <dgm:cxn modelId="{EC090A30-CB42-4E35-9682-CBB85D0A6A88}" srcId="{E2D04B4D-860C-46DD-9EF5-279E194AD6C2}" destId="{B515C04C-DC63-450E-AD72-F0B1C5D42141}" srcOrd="1" destOrd="0" parTransId="{25AE91BF-772A-4C4D-897F-2B6286F6E6D0}" sibTransId="{2A51D85A-46E0-4E7C-BD8A-D815F9D32E1F}"/>
    <dgm:cxn modelId="{68F33A31-322F-4426-BE66-573818AE64C7}" srcId="{D38D8E95-6AB1-463E-9A7C-A3422C12680A}" destId="{9C28649B-75FE-4F70-85A9-01DA288E35CA}" srcOrd="1" destOrd="0" parTransId="{D7D73AFA-30F8-4348-82E2-2C3531E83B53}" sibTransId="{76DA3B1A-56F8-4377-93EA-4D3736F40CA8}"/>
    <dgm:cxn modelId="{11D1405D-EE0E-47D5-A4BA-6F4074831DAB}" type="presOf" srcId="{5A119CF6-5295-43CE-9092-649DFE998605}" destId="{47A9A27C-0FD2-4840-B822-DCAEC2CF294F}" srcOrd="0" destOrd="1" presId="urn:microsoft.com/office/officeart/2005/8/layout/chevron2"/>
    <dgm:cxn modelId="{B4F7C45E-40FA-4BF2-A149-1907CA2C618F}" type="presOf" srcId="{D4467D8C-3F52-4216-AB42-E32AC591FFA9}" destId="{47A9A27C-0FD2-4840-B822-DCAEC2CF294F}" srcOrd="0" destOrd="0" presId="urn:microsoft.com/office/officeart/2005/8/layout/chevron2"/>
    <dgm:cxn modelId="{BC1F2A46-4D8A-40C2-9734-FF410B39476B}" srcId="{9B4C56FD-1BA9-4B85-8A77-90C26C1F0D9B}" destId="{E2D04B4D-860C-46DD-9EF5-279E194AD6C2}" srcOrd="4" destOrd="0" parTransId="{9B5CC619-B3AB-4ECD-AE8B-9C74F3D00F3A}" sibTransId="{8692BCA6-A151-4E19-9F40-738751022642}"/>
    <dgm:cxn modelId="{DB70986C-4557-466C-AEB4-77C364EA4CCD}" type="presOf" srcId="{9C28649B-75FE-4F70-85A9-01DA288E35CA}" destId="{1B062910-DD99-4101-A75D-9AF6093DF4E4}" srcOrd="0" destOrd="1" presId="urn:microsoft.com/office/officeart/2005/8/layout/chevron2"/>
    <dgm:cxn modelId="{6EF13B53-24CC-40F5-B57E-857C5D205371}" srcId="{9B4C56FD-1BA9-4B85-8A77-90C26C1F0D9B}" destId="{795FFCB4-2396-4CE8-A50F-BCE81858F380}" srcOrd="0" destOrd="0" parTransId="{88A46891-9B5E-4C8E-82C8-4306B102C71B}" sibTransId="{3313199D-72B1-4AB2-87CE-B1BF69320A1D}"/>
    <dgm:cxn modelId="{1EC47D7E-0141-4F12-A990-B605649A0938}" type="presOf" srcId="{795FFCB4-2396-4CE8-A50F-BCE81858F380}" destId="{28F6EC12-AE92-40A6-934D-74D2CC378370}" srcOrd="0" destOrd="0" presId="urn:microsoft.com/office/officeart/2005/8/layout/chevron2"/>
    <dgm:cxn modelId="{4C666D7F-18C7-446B-979F-5FE4C01AFF53}" type="presOf" srcId="{C1C07716-7780-421A-BA38-21D421F01105}" destId="{4A06099F-AB9A-4D9A-8DCE-4911C8AC1359}" srcOrd="0" destOrd="1" presId="urn:microsoft.com/office/officeart/2005/8/layout/chevron2"/>
    <dgm:cxn modelId="{A99D3896-B6BA-4179-9E0B-9EFDE8AAFA62}" type="presOf" srcId="{FC577641-A93F-4022-8997-2B0D2CB2C770}" destId="{1B062910-DD99-4101-A75D-9AF6093DF4E4}" srcOrd="0" destOrd="0" presId="urn:microsoft.com/office/officeart/2005/8/layout/chevron2"/>
    <dgm:cxn modelId="{23A90898-00A5-427D-AD0E-756C82F33BEB}" srcId="{9B4C56FD-1BA9-4B85-8A77-90C26C1F0D9B}" destId="{D38D8E95-6AB1-463E-9A7C-A3422C12680A}" srcOrd="3" destOrd="0" parTransId="{9B9FFF38-F37F-4B7E-817E-BEA380B7D1D3}" sibTransId="{829CE212-311C-4AEA-9C3B-1522774832EE}"/>
    <dgm:cxn modelId="{63AF419C-E030-41DC-B038-B8289738148E}" srcId="{DAF974E8-3797-4E62-9767-C340D5F48140}" destId="{E9AC6BAB-722E-4DF6-B736-68336E37B148}" srcOrd="1" destOrd="0" parTransId="{AFD5F0E2-02C7-481C-A53F-6F8D882DE839}" sibTransId="{27EF020F-FC01-4459-BD39-150469F8AD82}"/>
    <dgm:cxn modelId="{CC30099F-C6B0-4AEE-B8AE-5C2D3D183595}" type="presOf" srcId="{E9AC6BAB-722E-4DF6-B736-68336E37B148}" destId="{32DEF20F-CB1C-48B7-9D96-614D9B97FC6E}" srcOrd="0" destOrd="1" presId="urn:microsoft.com/office/officeart/2005/8/layout/chevron2"/>
    <dgm:cxn modelId="{2CB9F8B0-938D-4E10-8A81-3C114B28D5DC}" type="presOf" srcId="{E2D04B4D-860C-46DD-9EF5-279E194AD6C2}" destId="{280869F6-9650-44BE-9E34-E3266CA3DDC2}" srcOrd="0" destOrd="0" presId="urn:microsoft.com/office/officeart/2005/8/layout/chevron2"/>
    <dgm:cxn modelId="{C52356B1-692D-459F-BCE8-BE75841E871D}" type="presOf" srcId="{9B4C56FD-1BA9-4B85-8A77-90C26C1F0D9B}" destId="{799D8943-FF04-4833-BF83-DBD27C018182}" srcOrd="0" destOrd="0" presId="urn:microsoft.com/office/officeart/2005/8/layout/chevron2"/>
    <dgm:cxn modelId="{F32837C1-8402-4633-8B38-0997C9824A96}" srcId="{9B4C56FD-1BA9-4B85-8A77-90C26C1F0D9B}" destId="{DAF974E8-3797-4E62-9767-C340D5F48140}" srcOrd="1" destOrd="0" parTransId="{878B3880-1EEA-44DA-B60C-F40F720EDBE7}" sibTransId="{627B2EC2-1255-4258-9F87-28EB1BB7E1AA}"/>
    <dgm:cxn modelId="{82D8ACC6-1E13-4AD1-8518-741BD8D01063}" type="presOf" srcId="{8DE6D81E-2826-43C6-B915-9515F34E6E04}" destId="{32DEF20F-CB1C-48B7-9D96-614D9B97FC6E}" srcOrd="0" destOrd="0" presId="urn:microsoft.com/office/officeart/2005/8/layout/chevron2"/>
    <dgm:cxn modelId="{1C34A2CB-E780-454E-8643-A308EAA36D17}" srcId="{795FFCB4-2396-4CE8-A50F-BCE81858F380}" destId="{C1C07716-7780-421A-BA38-21D421F01105}" srcOrd="1" destOrd="0" parTransId="{7F91A1A8-669A-4F7A-961E-56D210B339AF}" sibTransId="{1B82B983-7830-4BEE-9750-6F41B1E91E9E}"/>
    <dgm:cxn modelId="{7357CAD9-DF74-415D-9916-2AE5C2CEF918}" srcId="{7192DE27-0462-485E-926C-3F559679EC4F}" destId="{D4467D8C-3F52-4216-AB42-E32AC591FFA9}" srcOrd="0" destOrd="0" parTransId="{73BD961E-8AC1-4E62-AA2A-0EFBA1D53D92}" sibTransId="{9FC5E321-4F40-44CD-956A-36CD210F91F5}"/>
    <dgm:cxn modelId="{B24E5BE0-DD81-4FA2-960D-63D3F19816C1}" type="presOf" srcId="{B515C04C-DC63-450E-AD72-F0B1C5D42141}" destId="{3432B928-C83A-429D-A74A-25FD0FEBD846}" srcOrd="0" destOrd="1" presId="urn:microsoft.com/office/officeart/2005/8/layout/chevron2"/>
    <dgm:cxn modelId="{F661E5E0-8E39-48AC-A304-81C04D75F507}" type="presOf" srcId="{DAF974E8-3797-4E62-9767-C340D5F48140}" destId="{99CD7CF3-6BA4-4C78-B801-8A81DE1A3E28}" srcOrd="0" destOrd="0" presId="urn:microsoft.com/office/officeart/2005/8/layout/chevron2"/>
    <dgm:cxn modelId="{1ABC37EE-B098-4E22-A112-5FED6E22E2E0}" type="presOf" srcId="{7192DE27-0462-485E-926C-3F559679EC4F}" destId="{D333C6C6-0CC3-4FCC-A24D-962A7991A45F}" srcOrd="0" destOrd="0" presId="urn:microsoft.com/office/officeart/2005/8/layout/chevron2"/>
    <dgm:cxn modelId="{6B8D73F7-C91E-4E0D-AA27-44D3883B36BA}" type="presOf" srcId="{5DBB4F9E-9C8C-4D56-AA72-0DF77C74D57D}" destId="{4A06099F-AB9A-4D9A-8DCE-4911C8AC1359}" srcOrd="0" destOrd="0" presId="urn:microsoft.com/office/officeart/2005/8/layout/chevron2"/>
    <dgm:cxn modelId="{79BC2577-31EF-4F06-950C-607968D218E7}" type="presParOf" srcId="{799D8943-FF04-4833-BF83-DBD27C018182}" destId="{7BB6B37F-A2C7-43FD-9376-D160A726F6D4}" srcOrd="0" destOrd="0" presId="urn:microsoft.com/office/officeart/2005/8/layout/chevron2"/>
    <dgm:cxn modelId="{104CB83D-ACAC-463A-ADD6-05FFB8652AB2}" type="presParOf" srcId="{7BB6B37F-A2C7-43FD-9376-D160A726F6D4}" destId="{28F6EC12-AE92-40A6-934D-74D2CC378370}" srcOrd="0" destOrd="0" presId="urn:microsoft.com/office/officeart/2005/8/layout/chevron2"/>
    <dgm:cxn modelId="{68627765-FDEE-4702-B685-249273A5C9EB}" type="presParOf" srcId="{7BB6B37F-A2C7-43FD-9376-D160A726F6D4}" destId="{4A06099F-AB9A-4D9A-8DCE-4911C8AC1359}" srcOrd="1" destOrd="0" presId="urn:microsoft.com/office/officeart/2005/8/layout/chevron2"/>
    <dgm:cxn modelId="{112E709E-95E1-487F-BE5E-9E51484304EF}" type="presParOf" srcId="{799D8943-FF04-4833-BF83-DBD27C018182}" destId="{7FAAA139-26BC-4F78-B959-A9A21EA9831B}" srcOrd="1" destOrd="0" presId="urn:microsoft.com/office/officeart/2005/8/layout/chevron2"/>
    <dgm:cxn modelId="{428D9D2E-C50B-430F-ACD6-8957A17A3267}" type="presParOf" srcId="{799D8943-FF04-4833-BF83-DBD27C018182}" destId="{DF4E013F-5A3D-4913-A001-5448780D9534}" srcOrd="2" destOrd="0" presId="urn:microsoft.com/office/officeart/2005/8/layout/chevron2"/>
    <dgm:cxn modelId="{008DA388-8563-471A-8CCE-59C91D5F3196}" type="presParOf" srcId="{DF4E013F-5A3D-4913-A001-5448780D9534}" destId="{99CD7CF3-6BA4-4C78-B801-8A81DE1A3E28}" srcOrd="0" destOrd="0" presId="urn:microsoft.com/office/officeart/2005/8/layout/chevron2"/>
    <dgm:cxn modelId="{4BA3EF54-D66E-436C-926D-687C36F93185}" type="presParOf" srcId="{DF4E013F-5A3D-4913-A001-5448780D9534}" destId="{32DEF20F-CB1C-48B7-9D96-614D9B97FC6E}" srcOrd="1" destOrd="0" presId="urn:microsoft.com/office/officeart/2005/8/layout/chevron2"/>
    <dgm:cxn modelId="{65ACC3A0-9736-4222-AD59-12A3FFC90058}" type="presParOf" srcId="{799D8943-FF04-4833-BF83-DBD27C018182}" destId="{94AA291A-9711-4245-A04F-3BAAD300FD8F}" srcOrd="3" destOrd="0" presId="urn:microsoft.com/office/officeart/2005/8/layout/chevron2"/>
    <dgm:cxn modelId="{161274A3-8765-4615-8AB7-55256EAD3821}" type="presParOf" srcId="{799D8943-FF04-4833-BF83-DBD27C018182}" destId="{0FE841FD-89E3-4D50-9DE5-E9A0A753F06B}" srcOrd="4" destOrd="0" presId="urn:microsoft.com/office/officeart/2005/8/layout/chevron2"/>
    <dgm:cxn modelId="{C2DBAC38-F262-4360-853A-25D91DD7F71C}" type="presParOf" srcId="{0FE841FD-89E3-4D50-9DE5-E9A0A753F06B}" destId="{D333C6C6-0CC3-4FCC-A24D-962A7991A45F}" srcOrd="0" destOrd="0" presId="urn:microsoft.com/office/officeart/2005/8/layout/chevron2"/>
    <dgm:cxn modelId="{C9BA10BC-4D40-4FEA-A00D-145D1FCE7075}" type="presParOf" srcId="{0FE841FD-89E3-4D50-9DE5-E9A0A753F06B}" destId="{47A9A27C-0FD2-4840-B822-DCAEC2CF294F}" srcOrd="1" destOrd="0" presId="urn:microsoft.com/office/officeart/2005/8/layout/chevron2"/>
    <dgm:cxn modelId="{31F22805-65C0-4F0C-BD95-51D3ABA67BE0}" type="presParOf" srcId="{799D8943-FF04-4833-BF83-DBD27C018182}" destId="{7493C55C-2FF5-4933-B40C-9CAFB8E01DDB}" srcOrd="5" destOrd="0" presId="urn:microsoft.com/office/officeart/2005/8/layout/chevron2"/>
    <dgm:cxn modelId="{DB7FF83A-FD66-4969-B880-9694A7795362}" type="presParOf" srcId="{799D8943-FF04-4833-BF83-DBD27C018182}" destId="{9D9A59EE-3223-4FF8-BB5F-DD6BD63E7912}" srcOrd="6" destOrd="0" presId="urn:microsoft.com/office/officeart/2005/8/layout/chevron2"/>
    <dgm:cxn modelId="{0AB62B7B-3232-4860-879A-434C2087A436}" type="presParOf" srcId="{9D9A59EE-3223-4FF8-BB5F-DD6BD63E7912}" destId="{89CD094E-47CD-40D9-9674-ECE04DA63138}" srcOrd="0" destOrd="0" presId="urn:microsoft.com/office/officeart/2005/8/layout/chevron2"/>
    <dgm:cxn modelId="{1B8E36BF-0C8A-4161-ABCC-769BB1D64707}" type="presParOf" srcId="{9D9A59EE-3223-4FF8-BB5F-DD6BD63E7912}" destId="{1B062910-DD99-4101-A75D-9AF6093DF4E4}" srcOrd="1" destOrd="0" presId="urn:microsoft.com/office/officeart/2005/8/layout/chevron2"/>
    <dgm:cxn modelId="{09703D63-82AC-4717-BA4C-757078A664D6}" type="presParOf" srcId="{799D8943-FF04-4833-BF83-DBD27C018182}" destId="{5332A126-9746-402B-881A-7AAA2F183465}" srcOrd="7" destOrd="0" presId="urn:microsoft.com/office/officeart/2005/8/layout/chevron2"/>
    <dgm:cxn modelId="{E00D72F3-E0AF-4CDF-9B20-8AAF138A248D}" type="presParOf" srcId="{799D8943-FF04-4833-BF83-DBD27C018182}" destId="{46250E11-49F9-45EE-B9E5-7EE4E21055E7}" srcOrd="8" destOrd="0" presId="urn:microsoft.com/office/officeart/2005/8/layout/chevron2"/>
    <dgm:cxn modelId="{AB924DF5-F2C1-49FC-A234-CC6BEA6840D6}" type="presParOf" srcId="{46250E11-49F9-45EE-B9E5-7EE4E21055E7}" destId="{280869F6-9650-44BE-9E34-E3266CA3DDC2}" srcOrd="0" destOrd="0" presId="urn:microsoft.com/office/officeart/2005/8/layout/chevron2"/>
    <dgm:cxn modelId="{15DBFB73-D307-4E74-A480-858331B2A3D0}" type="presParOf" srcId="{46250E11-49F9-45EE-B9E5-7EE4E21055E7}" destId="{3432B928-C83A-429D-A74A-25FD0FEBD84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591531-3815-4AFD-B7EA-B416A5328CF2}"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7D266640-6A3E-414C-9C9B-7DF0ACB83C8F}">
      <dgm:prSet custT="1"/>
      <dgm:spPr/>
      <dgm:t>
        <a:bodyPr/>
        <a:lstStyle/>
        <a:p>
          <a:r>
            <a:rPr lang="en-US" sz="1600" i="1" baseline="0" dirty="0"/>
            <a:t>Knowledge</a:t>
          </a:r>
          <a:r>
            <a:rPr lang="en-US" sz="1600" baseline="0" dirty="0"/>
            <a:t> of species and other environmental phenomenon</a:t>
          </a:r>
          <a:endParaRPr lang="en-US" sz="1600" dirty="0"/>
        </a:p>
      </dgm:t>
    </dgm:pt>
    <dgm:pt modelId="{9D50E69C-F634-459B-B7F7-03153F273FCA}" type="parTrans" cxnId="{57AD00B6-0D1A-4968-AEBE-FCF4F3FBB662}">
      <dgm:prSet/>
      <dgm:spPr/>
      <dgm:t>
        <a:bodyPr/>
        <a:lstStyle/>
        <a:p>
          <a:endParaRPr lang="en-US"/>
        </a:p>
      </dgm:t>
    </dgm:pt>
    <dgm:pt modelId="{19681362-7C1F-4DD6-BD0A-861B7A1BD88E}" type="sibTrans" cxnId="{57AD00B6-0D1A-4968-AEBE-FCF4F3FBB662}">
      <dgm:prSet/>
      <dgm:spPr/>
      <dgm:t>
        <a:bodyPr/>
        <a:lstStyle/>
        <a:p>
          <a:endParaRPr lang="en-US"/>
        </a:p>
      </dgm:t>
    </dgm:pt>
    <dgm:pt modelId="{DD27D2DB-29A4-450A-82F2-17FAA8D5CA8C}">
      <dgm:prSet custT="1"/>
      <dgm:spPr/>
      <dgm:t>
        <a:bodyPr/>
        <a:lstStyle/>
        <a:p>
          <a:r>
            <a:rPr lang="en-US" sz="1600" i="1" baseline="0" dirty="0"/>
            <a:t>Practice</a:t>
          </a:r>
          <a:r>
            <a:rPr lang="en-US" sz="1600" baseline="0" dirty="0"/>
            <a:t> in the way people carry out their agriculture, hunting and fishing, and other livelihood activities</a:t>
          </a:r>
          <a:endParaRPr lang="en-US" sz="1600" dirty="0"/>
        </a:p>
      </dgm:t>
    </dgm:pt>
    <dgm:pt modelId="{52795A74-9AD1-4D94-A246-16919BC3E5BC}" type="parTrans" cxnId="{F864522D-B03A-4669-B02F-78924B127307}">
      <dgm:prSet/>
      <dgm:spPr/>
      <dgm:t>
        <a:bodyPr/>
        <a:lstStyle/>
        <a:p>
          <a:endParaRPr lang="en-US"/>
        </a:p>
      </dgm:t>
    </dgm:pt>
    <dgm:pt modelId="{804A3567-288F-4D13-B655-C0D80DD398D5}" type="sibTrans" cxnId="{F864522D-B03A-4669-B02F-78924B127307}">
      <dgm:prSet/>
      <dgm:spPr/>
      <dgm:t>
        <a:bodyPr/>
        <a:lstStyle/>
        <a:p>
          <a:endParaRPr lang="en-US"/>
        </a:p>
      </dgm:t>
    </dgm:pt>
    <dgm:pt modelId="{032D1FB3-00C5-4034-91DD-167B6F047DD8}">
      <dgm:prSet custT="1"/>
      <dgm:spPr/>
      <dgm:t>
        <a:bodyPr/>
        <a:lstStyle/>
        <a:p>
          <a:r>
            <a:rPr lang="en-US" sz="1600" i="1" baseline="0" dirty="0"/>
            <a:t>Belief</a:t>
          </a:r>
          <a:r>
            <a:rPr lang="en-US" sz="1600" baseline="0" dirty="0"/>
            <a:t> in peoples’ perceptions of their role within ecosystems and how they interact with natural process</a:t>
          </a:r>
          <a:endParaRPr lang="en-US" sz="1600" dirty="0"/>
        </a:p>
      </dgm:t>
    </dgm:pt>
    <dgm:pt modelId="{23B64C68-74B3-4628-B95A-74FFF126B82B}" type="parTrans" cxnId="{590612E5-6E7F-477C-B97C-9B1F8D5591C6}">
      <dgm:prSet/>
      <dgm:spPr/>
      <dgm:t>
        <a:bodyPr/>
        <a:lstStyle/>
        <a:p>
          <a:endParaRPr lang="en-US"/>
        </a:p>
      </dgm:t>
    </dgm:pt>
    <dgm:pt modelId="{6CBC906E-36A7-4B14-B6E3-6AD307FF5E91}" type="sibTrans" cxnId="{590612E5-6E7F-477C-B97C-9B1F8D5591C6}">
      <dgm:prSet/>
      <dgm:spPr/>
      <dgm:t>
        <a:bodyPr/>
        <a:lstStyle/>
        <a:p>
          <a:endParaRPr lang="en-US"/>
        </a:p>
      </dgm:t>
    </dgm:pt>
    <dgm:pt modelId="{482BEB68-229C-4988-90AF-1BE6404AE785}">
      <dgm:prSet/>
      <dgm:spPr/>
      <dgm:t>
        <a:bodyPr/>
        <a:lstStyle/>
        <a:p>
          <a:r>
            <a:rPr lang="en-US" baseline="0" dirty="0"/>
            <a:t>…tradition cannot be divorced from the social and spiritual. Stories and legends are part of culture and indigenous knowledge because they signify meaning. Such meaning and values are rooted in the land and closely related to a “sense of place”.</a:t>
          </a:r>
          <a:endParaRPr lang="en-US" dirty="0"/>
        </a:p>
      </dgm:t>
    </dgm:pt>
    <dgm:pt modelId="{C8E73884-40CE-400D-A2E3-FE001E21BFCF}" type="parTrans" cxnId="{5C33B6DE-14E9-4113-8731-AB428975F3B1}">
      <dgm:prSet/>
      <dgm:spPr/>
      <dgm:t>
        <a:bodyPr/>
        <a:lstStyle/>
        <a:p>
          <a:endParaRPr lang="en-US"/>
        </a:p>
      </dgm:t>
    </dgm:pt>
    <dgm:pt modelId="{1378D900-002A-4691-B948-02AD8A57E810}" type="sibTrans" cxnId="{5C33B6DE-14E9-4113-8731-AB428975F3B1}">
      <dgm:prSet/>
      <dgm:spPr/>
      <dgm:t>
        <a:bodyPr/>
        <a:lstStyle/>
        <a:p>
          <a:endParaRPr lang="en-US"/>
        </a:p>
      </dgm:t>
    </dgm:pt>
    <dgm:pt modelId="{ECD1EABB-3961-48C5-81AA-8546ACBD654A}" type="pres">
      <dgm:prSet presAssocID="{38591531-3815-4AFD-B7EA-B416A5328CF2}" presName="root" presStyleCnt="0">
        <dgm:presLayoutVars>
          <dgm:dir/>
          <dgm:resizeHandles val="exact"/>
        </dgm:presLayoutVars>
      </dgm:prSet>
      <dgm:spPr/>
    </dgm:pt>
    <dgm:pt modelId="{84BB9D9A-79D7-47DF-8327-7F2E2E4B79D9}" type="pres">
      <dgm:prSet presAssocID="{7D266640-6A3E-414C-9C9B-7DF0ACB83C8F}" presName="compNode" presStyleCnt="0"/>
      <dgm:spPr/>
    </dgm:pt>
    <dgm:pt modelId="{E060D370-38F8-49E0-B334-B95C946F82AF}" type="pres">
      <dgm:prSet presAssocID="{7D266640-6A3E-414C-9C9B-7DF0ACB83C8F}" presName="iconRect" presStyleLbl="node1" presStyleIdx="0" presStyleCnt="4" custScaleX="119886" custScaleY="11988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ill scene"/>
        </a:ext>
      </dgm:extLst>
    </dgm:pt>
    <dgm:pt modelId="{C993545D-4432-4BEC-87DB-010BB332E96E}" type="pres">
      <dgm:prSet presAssocID="{7D266640-6A3E-414C-9C9B-7DF0ACB83C8F}" presName="spaceRect" presStyleCnt="0"/>
      <dgm:spPr/>
    </dgm:pt>
    <dgm:pt modelId="{0E6431E1-21F3-4980-9047-FD1676C31D2C}" type="pres">
      <dgm:prSet presAssocID="{7D266640-6A3E-414C-9C9B-7DF0ACB83C8F}" presName="textRect" presStyleLbl="revTx" presStyleIdx="0" presStyleCnt="4">
        <dgm:presLayoutVars>
          <dgm:chMax val="1"/>
          <dgm:chPref val="1"/>
        </dgm:presLayoutVars>
      </dgm:prSet>
      <dgm:spPr/>
    </dgm:pt>
    <dgm:pt modelId="{D10E16D6-E3FF-4AFF-9FB9-AD6C1AF17D84}" type="pres">
      <dgm:prSet presAssocID="{19681362-7C1F-4DD6-BD0A-861B7A1BD88E}" presName="sibTrans" presStyleCnt="0"/>
      <dgm:spPr/>
    </dgm:pt>
    <dgm:pt modelId="{1C8F2DEB-9609-4F68-8DA3-2A41B0F22F22}" type="pres">
      <dgm:prSet presAssocID="{DD27D2DB-29A4-450A-82F2-17FAA8D5CA8C}" presName="compNode" presStyleCnt="0"/>
      <dgm:spPr/>
    </dgm:pt>
    <dgm:pt modelId="{2763DEE9-80D2-4984-8153-66A513FD6AEB}" type="pres">
      <dgm:prSet presAssocID="{DD27D2DB-29A4-450A-82F2-17FAA8D5CA8C}" presName="iconRect" presStyleLbl="node1" presStyleIdx="1" presStyleCnt="4" custScaleX="119886" custScaleY="11988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shing"/>
        </a:ext>
      </dgm:extLst>
    </dgm:pt>
    <dgm:pt modelId="{225AF34D-571F-4673-9FDB-3E87A3B947AC}" type="pres">
      <dgm:prSet presAssocID="{DD27D2DB-29A4-450A-82F2-17FAA8D5CA8C}" presName="spaceRect" presStyleCnt="0"/>
      <dgm:spPr/>
    </dgm:pt>
    <dgm:pt modelId="{ADBC6DEB-B62A-43B5-834D-F6E046900305}" type="pres">
      <dgm:prSet presAssocID="{DD27D2DB-29A4-450A-82F2-17FAA8D5CA8C}" presName="textRect" presStyleLbl="revTx" presStyleIdx="1" presStyleCnt="4">
        <dgm:presLayoutVars>
          <dgm:chMax val="1"/>
          <dgm:chPref val="1"/>
        </dgm:presLayoutVars>
      </dgm:prSet>
      <dgm:spPr/>
    </dgm:pt>
    <dgm:pt modelId="{A66758EE-36DB-4C85-87BB-A1D546CBC206}" type="pres">
      <dgm:prSet presAssocID="{804A3567-288F-4D13-B655-C0D80DD398D5}" presName="sibTrans" presStyleCnt="0"/>
      <dgm:spPr/>
    </dgm:pt>
    <dgm:pt modelId="{1C3858F4-D5DB-4C35-B97B-AC5A87C6AF49}" type="pres">
      <dgm:prSet presAssocID="{032D1FB3-00C5-4034-91DD-167B6F047DD8}" presName="compNode" presStyleCnt="0"/>
      <dgm:spPr/>
    </dgm:pt>
    <dgm:pt modelId="{2F940C3E-BB26-4339-9B3E-7C376221DC7F}" type="pres">
      <dgm:prSet presAssocID="{032D1FB3-00C5-4034-91DD-167B6F047DD8}" presName="iconRect" presStyleLbl="node1" presStyleIdx="2" presStyleCnt="4" custScaleX="119886" custScaleY="11988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eart"/>
        </a:ext>
      </dgm:extLst>
    </dgm:pt>
    <dgm:pt modelId="{E56CE702-6AB4-4231-8BF2-29C4598D62AC}" type="pres">
      <dgm:prSet presAssocID="{032D1FB3-00C5-4034-91DD-167B6F047DD8}" presName="spaceRect" presStyleCnt="0"/>
      <dgm:spPr/>
    </dgm:pt>
    <dgm:pt modelId="{F1E0546D-8781-48B9-BFA9-7B36A98FEAF0}" type="pres">
      <dgm:prSet presAssocID="{032D1FB3-00C5-4034-91DD-167B6F047DD8}" presName="textRect" presStyleLbl="revTx" presStyleIdx="2" presStyleCnt="4">
        <dgm:presLayoutVars>
          <dgm:chMax val="1"/>
          <dgm:chPref val="1"/>
        </dgm:presLayoutVars>
      </dgm:prSet>
      <dgm:spPr/>
    </dgm:pt>
    <dgm:pt modelId="{8CA16B95-EAB3-4112-9CD0-159214B7D62B}" type="pres">
      <dgm:prSet presAssocID="{6CBC906E-36A7-4B14-B6E3-6AD307FF5E91}" presName="sibTrans" presStyleCnt="0"/>
      <dgm:spPr/>
    </dgm:pt>
    <dgm:pt modelId="{6C761B36-7F81-4D65-942D-0C45693554FA}" type="pres">
      <dgm:prSet presAssocID="{482BEB68-229C-4988-90AF-1BE6404AE785}" presName="compNode" presStyleCnt="0"/>
      <dgm:spPr/>
    </dgm:pt>
    <dgm:pt modelId="{3EB8C8A3-202B-4A0C-96EA-325657AFE960}" type="pres">
      <dgm:prSet presAssocID="{482BEB68-229C-4988-90AF-1BE6404AE785}" presName="iconRect" presStyleLbl="node1" presStyleIdx="3" presStyleCnt="4" custScaleX="119886" custScaleY="119886" custLinFactNeighborX="1225" custLinFactNeighborY="13422"/>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pider web"/>
        </a:ext>
      </dgm:extLst>
    </dgm:pt>
    <dgm:pt modelId="{22C74990-A702-44EB-B9B8-585DFCBB3C9A}" type="pres">
      <dgm:prSet presAssocID="{482BEB68-229C-4988-90AF-1BE6404AE785}" presName="spaceRect" presStyleCnt="0"/>
      <dgm:spPr/>
    </dgm:pt>
    <dgm:pt modelId="{6B7C6438-DDDE-40E8-B2C0-8A30F9694FAD}" type="pres">
      <dgm:prSet presAssocID="{482BEB68-229C-4988-90AF-1BE6404AE785}" presName="textRect" presStyleLbl="revTx" presStyleIdx="3" presStyleCnt="4" custScaleX="121854" custScaleY="162082" custLinFactNeighborX="1288" custLinFactNeighborY="49566">
        <dgm:presLayoutVars>
          <dgm:chMax val="1"/>
          <dgm:chPref val="1"/>
        </dgm:presLayoutVars>
      </dgm:prSet>
      <dgm:spPr/>
    </dgm:pt>
  </dgm:ptLst>
  <dgm:cxnLst>
    <dgm:cxn modelId="{F128A422-7C71-448F-BBBF-CB12C8DE77EB}" type="presOf" srcId="{7D266640-6A3E-414C-9C9B-7DF0ACB83C8F}" destId="{0E6431E1-21F3-4980-9047-FD1676C31D2C}" srcOrd="0" destOrd="0" presId="urn:microsoft.com/office/officeart/2018/2/layout/IconLabelList"/>
    <dgm:cxn modelId="{F864522D-B03A-4669-B02F-78924B127307}" srcId="{38591531-3815-4AFD-B7EA-B416A5328CF2}" destId="{DD27D2DB-29A4-450A-82F2-17FAA8D5CA8C}" srcOrd="1" destOrd="0" parTransId="{52795A74-9AD1-4D94-A246-16919BC3E5BC}" sibTransId="{804A3567-288F-4D13-B655-C0D80DD398D5}"/>
    <dgm:cxn modelId="{AEE3E43F-35F8-40E4-9D3C-FD7D9BB8F3C7}" type="presOf" srcId="{482BEB68-229C-4988-90AF-1BE6404AE785}" destId="{6B7C6438-DDDE-40E8-B2C0-8A30F9694FAD}" srcOrd="0" destOrd="0" presId="urn:microsoft.com/office/officeart/2018/2/layout/IconLabelList"/>
    <dgm:cxn modelId="{2CABEB5B-5875-4D79-A550-21B2B584D146}" type="presOf" srcId="{032D1FB3-00C5-4034-91DD-167B6F047DD8}" destId="{F1E0546D-8781-48B9-BFA9-7B36A98FEAF0}" srcOrd="0" destOrd="0" presId="urn:microsoft.com/office/officeart/2018/2/layout/IconLabelList"/>
    <dgm:cxn modelId="{4F305562-D27C-4F0F-9E97-D33E61F10D8F}" type="presOf" srcId="{38591531-3815-4AFD-B7EA-B416A5328CF2}" destId="{ECD1EABB-3961-48C5-81AA-8546ACBD654A}" srcOrd="0" destOrd="0" presId="urn:microsoft.com/office/officeart/2018/2/layout/IconLabelList"/>
    <dgm:cxn modelId="{57AD00B6-0D1A-4968-AEBE-FCF4F3FBB662}" srcId="{38591531-3815-4AFD-B7EA-B416A5328CF2}" destId="{7D266640-6A3E-414C-9C9B-7DF0ACB83C8F}" srcOrd="0" destOrd="0" parTransId="{9D50E69C-F634-459B-B7F7-03153F273FCA}" sibTransId="{19681362-7C1F-4DD6-BD0A-861B7A1BD88E}"/>
    <dgm:cxn modelId="{DA1EE3DC-676B-4208-87B0-89679C0908E1}" type="presOf" srcId="{DD27D2DB-29A4-450A-82F2-17FAA8D5CA8C}" destId="{ADBC6DEB-B62A-43B5-834D-F6E046900305}" srcOrd="0" destOrd="0" presId="urn:microsoft.com/office/officeart/2018/2/layout/IconLabelList"/>
    <dgm:cxn modelId="{5C33B6DE-14E9-4113-8731-AB428975F3B1}" srcId="{38591531-3815-4AFD-B7EA-B416A5328CF2}" destId="{482BEB68-229C-4988-90AF-1BE6404AE785}" srcOrd="3" destOrd="0" parTransId="{C8E73884-40CE-400D-A2E3-FE001E21BFCF}" sibTransId="{1378D900-002A-4691-B948-02AD8A57E810}"/>
    <dgm:cxn modelId="{590612E5-6E7F-477C-B97C-9B1F8D5591C6}" srcId="{38591531-3815-4AFD-B7EA-B416A5328CF2}" destId="{032D1FB3-00C5-4034-91DD-167B6F047DD8}" srcOrd="2" destOrd="0" parTransId="{23B64C68-74B3-4628-B95A-74FFF126B82B}" sibTransId="{6CBC906E-36A7-4B14-B6E3-6AD307FF5E91}"/>
    <dgm:cxn modelId="{6063F08F-3F15-4DAD-9371-A5BB326B11A9}" type="presParOf" srcId="{ECD1EABB-3961-48C5-81AA-8546ACBD654A}" destId="{84BB9D9A-79D7-47DF-8327-7F2E2E4B79D9}" srcOrd="0" destOrd="0" presId="urn:microsoft.com/office/officeart/2018/2/layout/IconLabelList"/>
    <dgm:cxn modelId="{453BD023-82FB-40AF-8C3B-4E9632CB94D3}" type="presParOf" srcId="{84BB9D9A-79D7-47DF-8327-7F2E2E4B79D9}" destId="{E060D370-38F8-49E0-B334-B95C946F82AF}" srcOrd="0" destOrd="0" presId="urn:microsoft.com/office/officeart/2018/2/layout/IconLabelList"/>
    <dgm:cxn modelId="{92D8BB91-2D45-46CE-B000-E956B4E601E2}" type="presParOf" srcId="{84BB9D9A-79D7-47DF-8327-7F2E2E4B79D9}" destId="{C993545D-4432-4BEC-87DB-010BB332E96E}" srcOrd="1" destOrd="0" presId="urn:microsoft.com/office/officeart/2018/2/layout/IconLabelList"/>
    <dgm:cxn modelId="{BDA30008-289F-4AC1-886E-AC2BA465B38E}" type="presParOf" srcId="{84BB9D9A-79D7-47DF-8327-7F2E2E4B79D9}" destId="{0E6431E1-21F3-4980-9047-FD1676C31D2C}" srcOrd="2" destOrd="0" presId="urn:microsoft.com/office/officeart/2018/2/layout/IconLabelList"/>
    <dgm:cxn modelId="{27B56199-670F-4291-ABEE-595482520857}" type="presParOf" srcId="{ECD1EABB-3961-48C5-81AA-8546ACBD654A}" destId="{D10E16D6-E3FF-4AFF-9FB9-AD6C1AF17D84}" srcOrd="1" destOrd="0" presId="urn:microsoft.com/office/officeart/2018/2/layout/IconLabelList"/>
    <dgm:cxn modelId="{06DCCD94-B727-4071-B23E-CB2994674666}" type="presParOf" srcId="{ECD1EABB-3961-48C5-81AA-8546ACBD654A}" destId="{1C8F2DEB-9609-4F68-8DA3-2A41B0F22F22}" srcOrd="2" destOrd="0" presId="urn:microsoft.com/office/officeart/2018/2/layout/IconLabelList"/>
    <dgm:cxn modelId="{96B1D6B2-3B00-4320-B02A-4E4C22D8A14F}" type="presParOf" srcId="{1C8F2DEB-9609-4F68-8DA3-2A41B0F22F22}" destId="{2763DEE9-80D2-4984-8153-66A513FD6AEB}" srcOrd="0" destOrd="0" presId="urn:microsoft.com/office/officeart/2018/2/layout/IconLabelList"/>
    <dgm:cxn modelId="{81B50EC7-1A80-4953-A3AB-22DF58E33099}" type="presParOf" srcId="{1C8F2DEB-9609-4F68-8DA3-2A41B0F22F22}" destId="{225AF34D-571F-4673-9FDB-3E87A3B947AC}" srcOrd="1" destOrd="0" presId="urn:microsoft.com/office/officeart/2018/2/layout/IconLabelList"/>
    <dgm:cxn modelId="{F246BB24-199F-4E65-BA80-6235E72312A0}" type="presParOf" srcId="{1C8F2DEB-9609-4F68-8DA3-2A41B0F22F22}" destId="{ADBC6DEB-B62A-43B5-834D-F6E046900305}" srcOrd="2" destOrd="0" presId="urn:microsoft.com/office/officeart/2018/2/layout/IconLabelList"/>
    <dgm:cxn modelId="{B50597E7-17C3-4045-9126-5E7DE77A77FD}" type="presParOf" srcId="{ECD1EABB-3961-48C5-81AA-8546ACBD654A}" destId="{A66758EE-36DB-4C85-87BB-A1D546CBC206}" srcOrd="3" destOrd="0" presId="urn:microsoft.com/office/officeart/2018/2/layout/IconLabelList"/>
    <dgm:cxn modelId="{B1D7633F-618D-4A45-BA19-B5D4A87D8621}" type="presParOf" srcId="{ECD1EABB-3961-48C5-81AA-8546ACBD654A}" destId="{1C3858F4-D5DB-4C35-B97B-AC5A87C6AF49}" srcOrd="4" destOrd="0" presId="urn:microsoft.com/office/officeart/2018/2/layout/IconLabelList"/>
    <dgm:cxn modelId="{9FD31339-FD03-4AA7-8734-B81435B4CAEB}" type="presParOf" srcId="{1C3858F4-D5DB-4C35-B97B-AC5A87C6AF49}" destId="{2F940C3E-BB26-4339-9B3E-7C376221DC7F}" srcOrd="0" destOrd="0" presId="urn:microsoft.com/office/officeart/2018/2/layout/IconLabelList"/>
    <dgm:cxn modelId="{7DB9AFDF-2022-4C32-8F87-85B0E196C39E}" type="presParOf" srcId="{1C3858F4-D5DB-4C35-B97B-AC5A87C6AF49}" destId="{E56CE702-6AB4-4231-8BF2-29C4598D62AC}" srcOrd="1" destOrd="0" presId="urn:microsoft.com/office/officeart/2018/2/layout/IconLabelList"/>
    <dgm:cxn modelId="{975EB9B6-B7F1-4AC0-976B-E4645AB081B3}" type="presParOf" srcId="{1C3858F4-D5DB-4C35-B97B-AC5A87C6AF49}" destId="{F1E0546D-8781-48B9-BFA9-7B36A98FEAF0}" srcOrd="2" destOrd="0" presId="urn:microsoft.com/office/officeart/2018/2/layout/IconLabelList"/>
    <dgm:cxn modelId="{5C0A07A9-5F29-4A92-96A7-839255DC2D0A}" type="presParOf" srcId="{ECD1EABB-3961-48C5-81AA-8546ACBD654A}" destId="{8CA16B95-EAB3-4112-9CD0-159214B7D62B}" srcOrd="5" destOrd="0" presId="urn:microsoft.com/office/officeart/2018/2/layout/IconLabelList"/>
    <dgm:cxn modelId="{F56FE500-A916-4DC9-9E17-B8370792837C}" type="presParOf" srcId="{ECD1EABB-3961-48C5-81AA-8546ACBD654A}" destId="{6C761B36-7F81-4D65-942D-0C45693554FA}" srcOrd="6" destOrd="0" presId="urn:microsoft.com/office/officeart/2018/2/layout/IconLabelList"/>
    <dgm:cxn modelId="{F61A8350-0B3F-4F2C-AEF2-F7F03F75D186}" type="presParOf" srcId="{6C761B36-7F81-4D65-942D-0C45693554FA}" destId="{3EB8C8A3-202B-4A0C-96EA-325657AFE960}" srcOrd="0" destOrd="0" presId="urn:microsoft.com/office/officeart/2018/2/layout/IconLabelList"/>
    <dgm:cxn modelId="{8515F321-6FD2-46FC-9723-EE8B21A3C6CD}" type="presParOf" srcId="{6C761B36-7F81-4D65-942D-0C45693554FA}" destId="{22C74990-A702-44EB-B9B8-585DFCBB3C9A}" srcOrd="1" destOrd="0" presId="urn:microsoft.com/office/officeart/2018/2/layout/IconLabelList"/>
    <dgm:cxn modelId="{A5B90646-56CB-4440-8C95-2234CBABB255}" type="presParOf" srcId="{6C761B36-7F81-4D65-942D-0C45693554FA}" destId="{6B7C6438-DDDE-40E8-B2C0-8A30F9694FA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D53A3F-35EE-4F95-AE16-B69B2410548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E6DC59B-849F-40B3-B5CB-CF9FFD8FC525}">
      <dgm:prSet/>
      <dgm:spPr/>
      <dgm:t>
        <a:bodyPr/>
        <a:lstStyle/>
        <a:p>
          <a:r>
            <a:rPr lang="en-US" baseline="0"/>
            <a:t>Act in service to human prosperity in a flourishing web of interdependent life.</a:t>
          </a:r>
          <a:endParaRPr lang="en-US"/>
        </a:p>
      </dgm:t>
    </dgm:pt>
    <dgm:pt modelId="{683B9A37-5D8B-486C-9E4D-5B55EACA2DBA}" type="parTrans" cxnId="{5BC424C2-439C-4A87-A3DF-252D2C32CF92}">
      <dgm:prSet/>
      <dgm:spPr/>
      <dgm:t>
        <a:bodyPr/>
        <a:lstStyle/>
        <a:p>
          <a:endParaRPr lang="en-US"/>
        </a:p>
      </dgm:t>
    </dgm:pt>
    <dgm:pt modelId="{C571FE94-4CA1-4E88-ACF0-BF660EF24492}" type="sibTrans" cxnId="{5BC424C2-439C-4A87-A3DF-252D2C32CF92}">
      <dgm:prSet/>
      <dgm:spPr/>
      <dgm:t>
        <a:bodyPr/>
        <a:lstStyle/>
        <a:p>
          <a:endParaRPr lang="en-US"/>
        </a:p>
      </dgm:t>
    </dgm:pt>
    <dgm:pt modelId="{8B4F82B1-B855-4C0D-8066-8A935B0F6113}">
      <dgm:prSet/>
      <dgm:spPr/>
      <dgm:t>
        <a:bodyPr/>
        <a:lstStyle/>
        <a:p>
          <a:r>
            <a:rPr lang="en-US" baseline="0"/>
            <a:t>Respect autonomy in the communities you serve by ensuring their engagement and consent – with awareness of existing inequalities.</a:t>
          </a:r>
          <a:endParaRPr lang="en-US"/>
        </a:p>
      </dgm:t>
    </dgm:pt>
    <dgm:pt modelId="{56534E3E-BE1A-4157-8381-3F9127AB3A9C}" type="parTrans" cxnId="{4207E5AE-5C77-4A7E-9F4A-7DE367092B6F}">
      <dgm:prSet/>
      <dgm:spPr/>
      <dgm:t>
        <a:bodyPr/>
        <a:lstStyle/>
        <a:p>
          <a:endParaRPr lang="en-US"/>
        </a:p>
      </dgm:t>
    </dgm:pt>
    <dgm:pt modelId="{25762D81-6CE9-4A03-92A5-AB498880B1E9}" type="sibTrans" cxnId="{4207E5AE-5C77-4A7E-9F4A-7DE367092B6F}">
      <dgm:prSet/>
      <dgm:spPr/>
      <dgm:t>
        <a:bodyPr/>
        <a:lstStyle/>
        <a:p>
          <a:endParaRPr lang="en-US"/>
        </a:p>
      </dgm:t>
    </dgm:pt>
    <dgm:pt modelId="{37597BDC-0B74-442D-BE2F-566B0913F4E4}">
      <dgm:prSet/>
      <dgm:spPr/>
      <dgm:t>
        <a:bodyPr/>
        <a:lstStyle/>
        <a:p>
          <a:r>
            <a:rPr lang="en-US" baseline="0"/>
            <a:t>Be prudential in policymaking. Reduce harm when unsure.</a:t>
          </a:r>
          <a:endParaRPr lang="en-US"/>
        </a:p>
      </dgm:t>
    </dgm:pt>
    <dgm:pt modelId="{4F17AE06-AC46-404A-BBFD-97182F1BAA28}" type="parTrans" cxnId="{16A22673-8511-42E8-9DA9-F80A715BA855}">
      <dgm:prSet/>
      <dgm:spPr/>
      <dgm:t>
        <a:bodyPr/>
        <a:lstStyle/>
        <a:p>
          <a:endParaRPr lang="en-US"/>
        </a:p>
      </dgm:t>
    </dgm:pt>
    <dgm:pt modelId="{5BAA7772-EE98-4E70-92F0-740C6887131E}" type="sibTrans" cxnId="{16A22673-8511-42E8-9DA9-F80A715BA855}">
      <dgm:prSet/>
      <dgm:spPr/>
      <dgm:t>
        <a:bodyPr/>
        <a:lstStyle/>
        <a:p>
          <a:endParaRPr lang="en-US"/>
        </a:p>
      </dgm:t>
    </dgm:pt>
    <dgm:pt modelId="{E8A92C85-C440-4F7D-B342-CC2066F2C5D9}">
      <dgm:prSet/>
      <dgm:spPr/>
      <dgm:t>
        <a:bodyPr/>
        <a:lstStyle/>
        <a:p>
          <a:r>
            <a:rPr lang="en-US" baseline="0"/>
            <a:t>Work with humility, be transparent and open to alternatives.</a:t>
          </a:r>
          <a:endParaRPr lang="en-US"/>
        </a:p>
      </dgm:t>
    </dgm:pt>
    <dgm:pt modelId="{99745521-35B1-4F2A-8AB7-85D6B7DB38E8}" type="parTrans" cxnId="{251E44CA-0F49-4993-8B93-43A6E1E90E27}">
      <dgm:prSet/>
      <dgm:spPr/>
      <dgm:t>
        <a:bodyPr/>
        <a:lstStyle/>
        <a:p>
          <a:endParaRPr lang="en-US"/>
        </a:p>
      </dgm:t>
    </dgm:pt>
    <dgm:pt modelId="{277A311A-E93F-4B7D-9D92-BDDDD9FEC0BF}" type="sibTrans" cxnId="{251E44CA-0F49-4993-8B93-43A6E1E90E27}">
      <dgm:prSet/>
      <dgm:spPr/>
      <dgm:t>
        <a:bodyPr/>
        <a:lstStyle/>
        <a:p>
          <a:endParaRPr lang="en-US"/>
        </a:p>
      </dgm:t>
    </dgm:pt>
    <dgm:pt modelId="{25244CAF-D7DF-4F1B-8836-778177B9D3D2}" type="pres">
      <dgm:prSet presAssocID="{2AD53A3F-35EE-4F95-AE16-B69B24105483}" presName="root" presStyleCnt="0">
        <dgm:presLayoutVars>
          <dgm:dir/>
          <dgm:resizeHandles val="exact"/>
        </dgm:presLayoutVars>
      </dgm:prSet>
      <dgm:spPr/>
    </dgm:pt>
    <dgm:pt modelId="{55B9926D-9B84-4D61-A3BE-B44F0E496E8F}" type="pres">
      <dgm:prSet presAssocID="{4E6DC59B-849F-40B3-B5CB-CF9FFD8FC525}" presName="compNode" presStyleCnt="0"/>
      <dgm:spPr/>
    </dgm:pt>
    <dgm:pt modelId="{936C5E52-394E-459E-A37A-8390E75BD59E}" type="pres">
      <dgm:prSet presAssocID="{4E6DC59B-849F-40B3-B5CB-CF9FFD8FC525}" presName="bgRect" presStyleLbl="bgShp" presStyleIdx="0" presStyleCnt="4"/>
      <dgm:spPr/>
    </dgm:pt>
    <dgm:pt modelId="{320CA884-80D3-45CD-9FC5-627A2CB96065}" type="pres">
      <dgm:prSet presAssocID="{4E6DC59B-849F-40B3-B5CB-CF9FFD8FC52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D9DE9DF8-2B5D-4B40-AB7E-B5E57C739F2E}" type="pres">
      <dgm:prSet presAssocID="{4E6DC59B-849F-40B3-B5CB-CF9FFD8FC525}" presName="spaceRect" presStyleCnt="0"/>
      <dgm:spPr/>
    </dgm:pt>
    <dgm:pt modelId="{DFF7EF49-6574-46FC-80A9-B1B6AB10A3E1}" type="pres">
      <dgm:prSet presAssocID="{4E6DC59B-849F-40B3-B5CB-CF9FFD8FC525}" presName="parTx" presStyleLbl="revTx" presStyleIdx="0" presStyleCnt="4">
        <dgm:presLayoutVars>
          <dgm:chMax val="0"/>
          <dgm:chPref val="0"/>
        </dgm:presLayoutVars>
      </dgm:prSet>
      <dgm:spPr/>
    </dgm:pt>
    <dgm:pt modelId="{CF6810BE-18E3-4088-8EBA-031080547299}" type="pres">
      <dgm:prSet presAssocID="{C571FE94-4CA1-4E88-ACF0-BF660EF24492}" presName="sibTrans" presStyleCnt="0"/>
      <dgm:spPr/>
    </dgm:pt>
    <dgm:pt modelId="{6086155A-68D6-45EF-8402-0596BDD601C4}" type="pres">
      <dgm:prSet presAssocID="{8B4F82B1-B855-4C0D-8066-8A935B0F6113}" presName="compNode" presStyleCnt="0"/>
      <dgm:spPr/>
    </dgm:pt>
    <dgm:pt modelId="{ECFBFAB6-4FD7-4278-8BD7-2ADA3345E662}" type="pres">
      <dgm:prSet presAssocID="{8B4F82B1-B855-4C0D-8066-8A935B0F6113}" presName="bgRect" presStyleLbl="bgShp" presStyleIdx="1" presStyleCnt="4"/>
      <dgm:spPr/>
    </dgm:pt>
    <dgm:pt modelId="{23428DDF-5CF9-4428-80A6-50A3A0F6451A}" type="pres">
      <dgm:prSet presAssocID="{8B4F82B1-B855-4C0D-8066-8A935B0F6113}"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eers"/>
        </a:ext>
      </dgm:extLst>
    </dgm:pt>
    <dgm:pt modelId="{ADCFEC9A-7DCC-43B0-825A-F54439515493}" type="pres">
      <dgm:prSet presAssocID="{8B4F82B1-B855-4C0D-8066-8A935B0F6113}" presName="spaceRect" presStyleCnt="0"/>
      <dgm:spPr/>
    </dgm:pt>
    <dgm:pt modelId="{57F06664-4C23-4343-A0B3-0A533AA98685}" type="pres">
      <dgm:prSet presAssocID="{8B4F82B1-B855-4C0D-8066-8A935B0F6113}" presName="parTx" presStyleLbl="revTx" presStyleIdx="1" presStyleCnt="4">
        <dgm:presLayoutVars>
          <dgm:chMax val="0"/>
          <dgm:chPref val="0"/>
        </dgm:presLayoutVars>
      </dgm:prSet>
      <dgm:spPr/>
    </dgm:pt>
    <dgm:pt modelId="{72B2C877-5D57-4581-95E6-9481E96A7468}" type="pres">
      <dgm:prSet presAssocID="{25762D81-6CE9-4A03-92A5-AB498880B1E9}" presName="sibTrans" presStyleCnt="0"/>
      <dgm:spPr/>
    </dgm:pt>
    <dgm:pt modelId="{63326661-C9EB-465F-AAAF-24CB3AEA31FF}" type="pres">
      <dgm:prSet presAssocID="{37597BDC-0B74-442D-BE2F-566B0913F4E4}" presName="compNode" presStyleCnt="0"/>
      <dgm:spPr/>
    </dgm:pt>
    <dgm:pt modelId="{7B94E785-FC86-4762-B83C-CE5BF46F558F}" type="pres">
      <dgm:prSet presAssocID="{37597BDC-0B74-442D-BE2F-566B0913F4E4}" presName="bgRect" presStyleLbl="bgShp" presStyleIdx="2" presStyleCnt="4"/>
      <dgm:spPr/>
    </dgm:pt>
    <dgm:pt modelId="{CACF50C0-8E81-46EE-8C79-9BFED102C288}" type="pres">
      <dgm:prSet presAssocID="{37597BDC-0B74-442D-BE2F-566B0913F4E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p compass"/>
        </a:ext>
      </dgm:extLst>
    </dgm:pt>
    <dgm:pt modelId="{C9C312AD-1297-4D3C-95C6-4C96892AE969}" type="pres">
      <dgm:prSet presAssocID="{37597BDC-0B74-442D-BE2F-566B0913F4E4}" presName="spaceRect" presStyleCnt="0"/>
      <dgm:spPr/>
    </dgm:pt>
    <dgm:pt modelId="{48693512-25A2-4213-9F4E-3C6C8BEA7C42}" type="pres">
      <dgm:prSet presAssocID="{37597BDC-0B74-442D-BE2F-566B0913F4E4}" presName="parTx" presStyleLbl="revTx" presStyleIdx="2" presStyleCnt="4">
        <dgm:presLayoutVars>
          <dgm:chMax val="0"/>
          <dgm:chPref val="0"/>
        </dgm:presLayoutVars>
      </dgm:prSet>
      <dgm:spPr/>
    </dgm:pt>
    <dgm:pt modelId="{04564DAA-D05E-403B-8D07-E87783920CF1}" type="pres">
      <dgm:prSet presAssocID="{5BAA7772-EE98-4E70-92F0-740C6887131E}" presName="sibTrans" presStyleCnt="0"/>
      <dgm:spPr/>
    </dgm:pt>
    <dgm:pt modelId="{10626046-D825-4B06-A453-FBE4EFCCC3AA}" type="pres">
      <dgm:prSet presAssocID="{E8A92C85-C440-4F7D-B342-CC2066F2C5D9}" presName="compNode" presStyleCnt="0"/>
      <dgm:spPr/>
    </dgm:pt>
    <dgm:pt modelId="{938281EC-2A60-44A1-9F08-4B71F1E4D04B}" type="pres">
      <dgm:prSet presAssocID="{E8A92C85-C440-4F7D-B342-CC2066F2C5D9}" presName="bgRect" presStyleLbl="bgShp" presStyleIdx="3" presStyleCnt="4"/>
      <dgm:spPr/>
    </dgm:pt>
    <dgm:pt modelId="{8CF07A78-36A9-4150-8C3E-AAE7DF8028F1}" type="pres">
      <dgm:prSet presAssocID="{E8A92C85-C440-4F7D-B342-CC2066F2C5D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BC11B13C-5DA5-4E9E-A4DE-8CA292733E6B}" type="pres">
      <dgm:prSet presAssocID="{E8A92C85-C440-4F7D-B342-CC2066F2C5D9}" presName="spaceRect" presStyleCnt="0"/>
      <dgm:spPr/>
    </dgm:pt>
    <dgm:pt modelId="{683A9714-5A21-4FEC-86A9-579FB5588EBF}" type="pres">
      <dgm:prSet presAssocID="{E8A92C85-C440-4F7D-B342-CC2066F2C5D9}" presName="parTx" presStyleLbl="revTx" presStyleIdx="3" presStyleCnt="4">
        <dgm:presLayoutVars>
          <dgm:chMax val="0"/>
          <dgm:chPref val="0"/>
        </dgm:presLayoutVars>
      </dgm:prSet>
      <dgm:spPr/>
    </dgm:pt>
  </dgm:ptLst>
  <dgm:cxnLst>
    <dgm:cxn modelId="{992FBD3F-F5CB-4155-91D4-94DD1AE0B2ED}" type="presOf" srcId="{8B4F82B1-B855-4C0D-8066-8A935B0F6113}" destId="{57F06664-4C23-4343-A0B3-0A533AA98685}" srcOrd="0" destOrd="0" presId="urn:microsoft.com/office/officeart/2018/2/layout/IconVerticalSolidList"/>
    <dgm:cxn modelId="{7DE81368-4884-4D36-BCE5-2C89122447E8}" type="presOf" srcId="{E8A92C85-C440-4F7D-B342-CC2066F2C5D9}" destId="{683A9714-5A21-4FEC-86A9-579FB5588EBF}" srcOrd="0" destOrd="0" presId="urn:microsoft.com/office/officeart/2018/2/layout/IconVerticalSolidList"/>
    <dgm:cxn modelId="{16A22673-8511-42E8-9DA9-F80A715BA855}" srcId="{2AD53A3F-35EE-4F95-AE16-B69B24105483}" destId="{37597BDC-0B74-442D-BE2F-566B0913F4E4}" srcOrd="2" destOrd="0" parTransId="{4F17AE06-AC46-404A-BBFD-97182F1BAA28}" sibTransId="{5BAA7772-EE98-4E70-92F0-740C6887131E}"/>
    <dgm:cxn modelId="{89953284-39DB-4DDE-A984-8540A2625642}" type="presOf" srcId="{2AD53A3F-35EE-4F95-AE16-B69B24105483}" destId="{25244CAF-D7DF-4F1B-8836-778177B9D3D2}" srcOrd="0" destOrd="0" presId="urn:microsoft.com/office/officeart/2018/2/layout/IconVerticalSolidList"/>
    <dgm:cxn modelId="{642FBB8F-E12F-4C99-B7BF-E6035CECDCCF}" type="presOf" srcId="{37597BDC-0B74-442D-BE2F-566B0913F4E4}" destId="{48693512-25A2-4213-9F4E-3C6C8BEA7C42}" srcOrd="0" destOrd="0" presId="urn:microsoft.com/office/officeart/2018/2/layout/IconVerticalSolidList"/>
    <dgm:cxn modelId="{4207E5AE-5C77-4A7E-9F4A-7DE367092B6F}" srcId="{2AD53A3F-35EE-4F95-AE16-B69B24105483}" destId="{8B4F82B1-B855-4C0D-8066-8A935B0F6113}" srcOrd="1" destOrd="0" parTransId="{56534E3E-BE1A-4157-8381-3F9127AB3A9C}" sibTransId="{25762D81-6CE9-4A03-92A5-AB498880B1E9}"/>
    <dgm:cxn modelId="{5BC424C2-439C-4A87-A3DF-252D2C32CF92}" srcId="{2AD53A3F-35EE-4F95-AE16-B69B24105483}" destId="{4E6DC59B-849F-40B3-B5CB-CF9FFD8FC525}" srcOrd="0" destOrd="0" parTransId="{683B9A37-5D8B-486C-9E4D-5B55EACA2DBA}" sibTransId="{C571FE94-4CA1-4E88-ACF0-BF660EF24492}"/>
    <dgm:cxn modelId="{251E44CA-0F49-4993-8B93-43A6E1E90E27}" srcId="{2AD53A3F-35EE-4F95-AE16-B69B24105483}" destId="{E8A92C85-C440-4F7D-B342-CC2066F2C5D9}" srcOrd="3" destOrd="0" parTransId="{99745521-35B1-4F2A-8AB7-85D6B7DB38E8}" sibTransId="{277A311A-E93F-4B7D-9D92-BDDDD9FEC0BF}"/>
    <dgm:cxn modelId="{0230DAD4-CAA3-478A-8156-8D26130C7B16}" type="presOf" srcId="{4E6DC59B-849F-40B3-B5CB-CF9FFD8FC525}" destId="{DFF7EF49-6574-46FC-80A9-B1B6AB10A3E1}" srcOrd="0" destOrd="0" presId="urn:microsoft.com/office/officeart/2018/2/layout/IconVerticalSolidList"/>
    <dgm:cxn modelId="{9452F8D7-F3F4-4866-B9CC-BB307EF7BBDC}" type="presParOf" srcId="{25244CAF-D7DF-4F1B-8836-778177B9D3D2}" destId="{55B9926D-9B84-4D61-A3BE-B44F0E496E8F}" srcOrd="0" destOrd="0" presId="urn:microsoft.com/office/officeart/2018/2/layout/IconVerticalSolidList"/>
    <dgm:cxn modelId="{DE36EEC3-E5D6-496D-8672-23FDF87DA5E9}" type="presParOf" srcId="{55B9926D-9B84-4D61-A3BE-B44F0E496E8F}" destId="{936C5E52-394E-459E-A37A-8390E75BD59E}" srcOrd="0" destOrd="0" presId="urn:microsoft.com/office/officeart/2018/2/layout/IconVerticalSolidList"/>
    <dgm:cxn modelId="{73901395-C58C-4000-843F-571869FA16C8}" type="presParOf" srcId="{55B9926D-9B84-4D61-A3BE-B44F0E496E8F}" destId="{320CA884-80D3-45CD-9FC5-627A2CB96065}" srcOrd="1" destOrd="0" presId="urn:microsoft.com/office/officeart/2018/2/layout/IconVerticalSolidList"/>
    <dgm:cxn modelId="{DCB6EF94-44E4-486F-B937-F496427951BE}" type="presParOf" srcId="{55B9926D-9B84-4D61-A3BE-B44F0E496E8F}" destId="{D9DE9DF8-2B5D-4B40-AB7E-B5E57C739F2E}" srcOrd="2" destOrd="0" presId="urn:microsoft.com/office/officeart/2018/2/layout/IconVerticalSolidList"/>
    <dgm:cxn modelId="{D6A51BBF-2A4D-4EE1-BD7F-FB6131A50B27}" type="presParOf" srcId="{55B9926D-9B84-4D61-A3BE-B44F0E496E8F}" destId="{DFF7EF49-6574-46FC-80A9-B1B6AB10A3E1}" srcOrd="3" destOrd="0" presId="urn:microsoft.com/office/officeart/2018/2/layout/IconVerticalSolidList"/>
    <dgm:cxn modelId="{784C5A2B-1A5C-41B8-9CA2-330CD6180EC7}" type="presParOf" srcId="{25244CAF-D7DF-4F1B-8836-778177B9D3D2}" destId="{CF6810BE-18E3-4088-8EBA-031080547299}" srcOrd="1" destOrd="0" presId="urn:microsoft.com/office/officeart/2018/2/layout/IconVerticalSolidList"/>
    <dgm:cxn modelId="{D5F37105-0613-4CF6-9A62-DA0502DCCB7E}" type="presParOf" srcId="{25244CAF-D7DF-4F1B-8836-778177B9D3D2}" destId="{6086155A-68D6-45EF-8402-0596BDD601C4}" srcOrd="2" destOrd="0" presId="urn:microsoft.com/office/officeart/2018/2/layout/IconVerticalSolidList"/>
    <dgm:cxn modelId="{5EFB0F15-90A8-4CEE-BB81-F49A03C9AC3F}" type="presParOf" srcId="{6086155A-68D6-45EF-8402-0596BDD601C4}" destId="{ECFBFAB6-4FD7-4278-8BD7-2ADA3345E662}" srcOrd="0" destOrd="0" presId="urn:microsoft.com/office/officeart/2018/2/layout/IconVerticalSolidList"/>
    <dgm:cxn modelId="{DBE2389B-755A-4FC4-9BE3-B0CDCB2EAD24}" type="presParOf" srcId="{6086155A-68D6-45EF-8402-0596BDD601C4}" destId="{23428DDF-5CF9-4428-80A6-50A3A0F6451A}" srcOrd="1" destOrd="0" presId="urn:microsoft.com/office/officeart/2018/2/layout/IconVerticalSolidList"/>
    <dgm:cxn modelId="{7E8A58EF-3FE4-4C73-8532-3F3D0AC1CC65}" type="presParOf" srcId="{6086155A-68D6-45EF-8402-0596BDD601C4}" destId="{ADCFEC9A-7DCC-43B0-825A-F54439515493}" srcOrd="2" destOrd="0" presId="urn:microsoft.com/office/officeart/2018/2/layout/IconVerticalSolidList"/>
    <dgm:cxn modelId="{5C0F5056-3F97-44E9-883D-179EEAA56E9A}" type="presParOf" srcId="{6086155A-68D6-45EF-8402-0596BDD601C4}" destId="{57F06664-4C23-4343-A0B3-0A533AA98685}" srcOrd="3" destOrd="0" presId="urn:microsoft.com/office/officeart/2018/2/layout/IconVerticalSolidList"/>
    <dgm:cxn modelId="{0861A068-BFC4-4E47-B07D-D8FD28CF6398}" type="presParOf" srcId="{25244CAF-D7DF-4F1B-8836-778177B9D3D2}" destId="{72B2C877-5D57-4581-95E6-9481E96A7468}" srcOrd="3" destOrd="0" presId="urn:microsoft.com/office/officeart/2018/2/layout/IconVerticalSolidList"/>
    <dgm:cxn modelId="{370C4C60-DD86-47A8-A96B-7B2AAA4122AF}" type="presParOf" srcId="{25244CAF-D7DF-4F1B-8836-778177B9D3D2}" destId="{63326661-C9EB-465F-AAAF-24CB3AEA31FF}" srcOrd="4" destOrd="0" presId="urn:microsoft.com/office/officeart/2018/2/layout/IconVerticalSolidList"/>
    <dgm:cxn modelId="{303F80CA-F176-4F8D-9980-A9483B3DF851}" type="presParOf" srcId="{63326661-C9EB-465F-AAAF-24CB3AEA31FF}" destId="{7B94E785-FC86-4762-B83C-CE5BF46F558F}" srcOrd="0" destOrd="0" presId="urn:microsoft.com/office/officeart/2018/2/layout/IconVerticalSolidList"/>
    <dgm:cxn modelId="{FC3A30E2-D7A5-4533-91F3-0A172552E905}" type="presParOf" srcId="{63326661-C9EB-465F-AAAF-24CB3AEA31FF}" destId="{CACF50C0-8E81-46EE-8C79-9BFED102C288}" srcOrd="1" destOrd="0" presId="urn:microsoft.com/office/officeart/2018/2/layout/IconVerticalSolidList"/>
    <dgm:cxn modelId="{E9E5651E-9E41-49C2-A897-1B56E91A0DED}" type="presParOf" srcId="{63326661-C9EB-465F-AAAF-24CB3AEA31FF}" destId="{C9C312AD-1297-4D3C-95C6-4C96892AE969}" srcOrd="2" destOrd="0" presId="urn:microsoft.com/office/officeart/2018/2/layout/IconVerticalSolidList"/>
    <dgm:cxn modelId="{2D5B7068-473B-4792-8043-659B8D9A7BA3}" type="presParOf" srcId="{63326661-C9EB-465F-AAAF-24CB3AEA31FF}" destId="{48693512-25A2-4213-9F4E-3C6C8BEA7C42}" srcOrd="3" destOrd="0" presId="urn:microsoft.com/office/officeart/2018/2/layout/IconVerticalSolidList"/>
    <dgm:cxn modelId="{B29D5FA9-C13D-4302-B2FA-78FAD6CACF60}" type="presParOf" srcId="{25244CAF-D7DF-4F1B-8836-778177B9D3D2}" destId="{04564DAA-D05E-403B-8D07-E87783920CF1}" srcOrd="5" destOrd="0" presId="urn:microsoft.com/office/officeart/2018/2/layout/IconVerticalSolidList"/>
    <dgm:cxn modelId="{89090F9E-3CF1-4034-A964-FB5AB9FE6B20}" type="presParOf" srcId="{25244CAF-D7DF-4F1B-8836-778177B9D3D2}" destId="{10626046-D825-4B06-A453-FBE4EFCCC3AA}" srcOrd="6" destOrd="0" presId="urn:microsoft.com/office/officeart/2018/2/layout/IconVerticalSolidList"/>
    <dgm:cxn modelId="{62097A9C-1173-4DFF-A76B-E7FEA56295FF}" type="presParOf" srcId="{10626046-D825-4B06-A453-FBE4EFCCC3AA}" destId="{938281EC-2A60-44A1-9F08-4B71F1E4D04B}" srcOrd="0" destOrd="0" presId="urn:microsoft.com/office/officeart/2018/2/layout/IconVerticalSolidList"/>
    <dgm:cxn modelId="{AFDB299D-2E7F-4DE8-A89F-574F5630ABFC}" type="presParOf" srcId="{10626046-D825-4B06-A453-FBE4EFCCC3AA}" destId="{8CF07A78-36A9-4150-8C3E-AAE7DF8028F1}" srcOrd="1" destOrd="0" presId="urn:microsoft.com/office/officeart/2018/2/layout/IconVerticalSolidList"/>
    <dgm:cxn modelId="{03CB50F2-6730-4483-8AA1-9B2308982B90}" type="presParOf" srcId="{10626046-D825-4B06-A453-FBE4EFCCC3AA}" destId="{BC11B13C-5DA5-4E9E-A4DE-8CA292733E6B}" srcOrd="2" destOrd="0" presId="urn:microsoft.com/office/officeart/2018/2/layout/IconVerticalSolidList"/>
    <dgm:cxn modelId="{8B3E67AC-F870-4FC9-BDC1-04CE6B385190}" type="presParOf" srcId="{10626046-D825-4B06-A453-FBE4EFCCC3AA}" destId="{683A9714-5A21-4FEC-86A9-579FB5588EB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5AF587-6603-4C90-BF35-5492C56431D9}" type="doc">
      <dgm:prSet loTypeId="urn:microsoft.com/office/officeart/2005/8/layout/vList3" loCatId="picture" qsTypeId="urn:microsoft.com/office/officeart/2005/8/quickstyle/simple1" qsCatId="simple" csTypeId="urn:microsoft.com/office/officeart/2005/8/colors/colorful5" csCatId="colorful" phldr="1"/>
      <dgm:spPr/>
      <dgm:t>
        <a:bodyPr/>
        <a:lstStyle/>
        <a:p>
          <a:endParaRPr lang="en-US"/>
        </a:p>
      </dgm:t>
    </dgm:pt>
    <dgm:pt modelId="{372BB7F7-503D-44B4-9B75-61D1589ADFA6}">
      <dgm:prSet phldrT="[Text]"/>
      <dgm:spPr/>
      <dgm:t>
        <a:bodyPr/>
        <a:lstStyle/>
        <a:p>
          <a:r>
            <a:rPr lang="en-US" b="1" dirty="0"/>
            <a:t>Mycelium</a:t>
          </a:r>
          <a:r>
            <a:rPr lang="en-US" b="0" dirty="0"/>
            <a:t> : underground network. interconnectedness. remediation. detoxification.</a:t>
          </a:r>
          <a:endParaRPr lang="en-US" b="1" dirty="0"/>
        </a:p>
      </dgm:t>
    </dgm:pt>
    <dgm:pt modelId="{1DF339E6-BFB5-4DB1-BC85-88679040DCF7}" type="parTrans" cxnId="{38ED0698-9906-4225-BFDE-BEC081327850}">
      <dgm:prSet/>
      <dgm:spPr/>
      <dgm:t>
        <a:bodyPr/>
        <a:lstStyle/>
        <a:p>
          <a:endParaRPr lang="en-US"/>
        </a:p>
      </dgm:t>
    </dgm:pt>
    <dgm:pt modelId="{21832BF1-1388-4897-B8FA-B7397B5B8DFA}" type="sibTrans" cxnId="{38ED0698-9906-4225-BFDE-BEC081327850}">
      <dgm:prSet/>
      <dgm:spPr/>
      <dgm:t>
        <a:bodyPr/>
        <a:lstStyle/>
        <a:p>
          <a:endParaRPr lang="en-US"/>
        </a:p>
      </dgm:t>
    </dgm:pt>
    <dgm:pt modelId="{A45FA955-6E98-4D87-90DE-C76358015E3D}">
      <dgm:prSet phldrT="[Text]"/>
      <dgm:spPr/>
      <dgm:t>
        <a:bodyPr/>
        <a:lstStyle/>
        <a:p>
          <a:r>
            <a:rPr lang="en-US" b="1" dirty="0"/>
            <a:t>Ants</a:t>
          </a:r>
          <a:r>
            <a:rPr lang="en-US" b="0" dirty="0"/>
            <a:t> : individual action in collective accord. cooperative work. collective sustainability.</a:t>
          </a:r>
          <a:endParaRPr lang="en-US" b="1" dirty="0"/>
        </a:p>
      </dgm:t>
    </dgm:pt>
    <dgm:pt modelId="{DD101C66-B046-4383-A871-EBF8A0C6E172}" type="parTrans" cxnId="{337BEE64-8C5D-4CED-BE90-F09AF6723335}">
      <dgm:prSet/>
      <dgm:spPr/>
      <dgm:t>
        <a:bodyPr/>
        <a:lstStyle/>
        <a:p>
          <a:endParaRPr lang="en-US"/>
        </a:p>
      </dgm:t>
    </dgm:pt>
    <dgm:pt modelId="{63D4D5D0-80C9-43B1-83E5-17B0E9BD4BA8}" type="sibTrans" cxnId="{337BEE64-8C5D-4CED-BE90-F09AF6723335}">
      <dgm:prSet/>
      <dgm:spPr/>
      <dgm:t>
        <a:bodyPr/>
        <a:lstStyle/>
        <a:p>
          <a:endParaRPr lang="en-US"/>
        </a:p>
      </dgm:t>
    </dgm:pt>
    <dgm:pt modelId="{53A61436-EAE7-4194-85DC-D1CFA7DFA9DB}">
      <dgm:prSet phldrT="[Text]"/>
      <dgm:spPr/>
      <dgm:t>
        <a:bodyPr/>
        <a:lstStyle/>
        <a:p>
          <a:r>
            <a:rPr lang="en-US" b="1" dirty="0"/>
            <a:t>Ferns</a:t>
          </a:r>
          <a:r>
            <a:rPr lang="en-US" b="0" dirty="0"/>
            <a:t> : fractal. small-scale solutions impact the whole system. use similar principles to build at scale.</a:t>
          </a:r>
          <a:endParaRPr lang="en-US" b="1" dirty="0"/>
        </a:p>
      </dgm:t>
    </dgm:pt>
    <dgm:pt modelId="{F5060266-515B-4870-83EE-6F1317CEEC72}" type="parTrans" cxnId="{BACDAB2B-0545-444E-930E-8DA7E8EF2527}">
      <dgm:prSet/>
      <dgm:spPr/>
      <dgm:t>
        <a:bodyPr/>
        <a:lstStyle/>
        <a:p>
          <a:endParaRPr lang="en-US"/>
        </a:p>
      </dgm:t>
    </dgm:pt>
    <dgm:pt modelId="{E68ABDDC-BFFB-41FD-831D-86CD3557D9C3}" type="sibTrans" cxnId="{BACDAB2B-0545-444E-930E-8DA7E8EF2527}">
      <dgm:prSet/>
      <dgm:spPr/>
      <dgm:t>
        <a:bodyPr/>
        <a:lstStyle/>
        <a:p>
          <a:endParaRPr lang="en-US"/>
        </a:p>
      </dgm:t>
    </dgm:pt>
    <dgm:pt modelId="{37A23D6D-232E-44FB-9011-5FCFB7F6BA09}" type="pres">
      <dgm:prSet presAssocID="{805AF587-6603-4C90-BF35-5492C56431D9}" presName="linearFlow" presStyleCnt="0">
        <dgm:presLayoutVars>
          <dgm:dir/>
          <dgm:resizeHandles val="exact"/>
        </dgm:presLayoutVars>
      </dgm:prSet>
      <dgm:spPr/>
    </dgm:pt>
    <dgm:pt modelId="{5B0E4593-66E7-49A1-BF5B-858677B4FA39}" type="pres">
      <dgm:prSet presAssocID="{372BB7F7-503D-44B4-9B75-61D1589ADFA6}" presName="composite" presStyleCnt="0"/>
      <dgm:spPr/>
    </dgm:pt>
    <dgm:pt modelId="{CEA8F5B8-BE30-44CC-AC51-97BA12A0699E}" type="pres">
      <dgm:prSet presAssocID="{372BB7F7-503D-44B4-9B75-61D1589ADFA6}"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105B8276-BC3F-437C-BBD7-0A0D0E3DAFE6}" type="pres">
      <dgm:prSet presAssocID="{372BB7F7-503D-44B4-9B75-61D1589ADFA6}" presName="txShp" presStyleLbl="node1" presStyleIdx="0" presStyleCnt="3">
        <dgm:presLayoutVars>
          <dgm:bulletEnabled val="1"/>
        </dgm:presLayoutVars>
      </dgm:prSet>
      <dgm:spPr/>
    </dgm:pt>
    <dgm:pt modelId="{B2DB2B07-F8A9-4FB1-A138-9884F7B4BF00}" type="pres">
      <dgm:prSet presAssocID="{21832BF1-1388-4897-B8FA-B7397B5B8DFA}" presName="spacing" presStyleCnt="0"/>
      <dgm:spPr/>
    </dgm:pt>
    <dgm:pt modelId="{A4237C57-405F-47AA-A37F-D763FCCCE79A}" type="pres">
      <dgm:prSet presAssocID="{A45FA955-6E98-4D87-90DE-C76358015E3D}" presName="composite" presStyleCnt="0"/>
      <dgm:spPr/>
    </dgm:pt>
    <dgm:pt modelId="{9AB11853-6441-4C3E-8892-92801B52FF81}" type="pres">
      <dgm:prSet presAssocID="{A45FA955-6E98-4D87-90DE-C76358015E3D}"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60B5AEE3-FB96-4612-ADEF-B2D988AE25BD}" type="pres">
      <dgm:prSet presAssocID="{A45FA955-6E98-4D87-90DE-C76358015E3D}" presName="txShp" presStyleLbl="node1" presStyleIdx="1" presStyleCnt="3">
        <dgm:presLayoutVars>
          <dgm:bulletEnabled val="1"/>
        </dgm:presLayoutVars>
      </dgm:prSet>
      <dgm:spPr/>
    </dgm:pt>
    <dgm:pt modelId="{1130FDE1-F892-4EEA-88D8-D0DE5329C741}" type="pres">
      <dgm:prSet presAssocID="{63D4D5D0-80C9-43B1-83E5-17B0E9BD4BA8}" presName="spacing" presStyleCnt="0"/>
      <dgm:spPr/>
    </dgm:pt>
    <dgm:pt modelId="{3BBBAD37-2919-4F05-8EBF-440B481C03F8}" type="pres">
      <dgm:prSet presAssocID="{53A61436-EAE7-4194-85DC-D1CFA7DFA9DB}" presName="composite" presStyleCnt="0"/>
      <dgm:spPr/>
    </dgm:pt>
    <dgm:pt modelId="{4E000486-4F08-403D-B1EF-18F4DF40F11A}" type="pres">
      <dgm:prSet presAssocID="{53A61436-EAE7-4194-85DC-D1CFA7DFA9DB}"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dgm:spPr>
    </dgm:pt>
    <dgm:pt modelId="{2D56156F-E66C-46A3-A569-EF6DD92240B7}" type="pres">
      <dgm:prSet presAssocID="{53A61436-EAE7-4194-85DC-D1CFA7DFA9DB}" presName="txShp" presStyleLbl="node1" presStyleIdx="2" presStyleCnt="3">
        <dgm:presLayoutVars>
          <dgm:bulletEnabled val="1"/>
        </dgm:presLayoutVars>
      </dgm:prSet>
      <dgm:spPr/>
    </dgm:pt>
  </dgm:ptLst>
  <dgm:cxnLst>
    <dgm:cxn modelId="{29C6B604-1FF9-41B7-9144-BA32AF91D1F4}" type="presOf" srcId="{372BB7F7-503D-44B4-9B75-61D1589ADFA6}" destId="{105B8276-BC3F-437C-BBD7-0A0D0E3DAFE6}" srcOrd="0" destOrd="0" presId="urn:microsoft.com/office/officeart/2005/8/layout/vList3"/>
    <dgm:cxn modelId="{7F66B009-E77B-45BC-8844-4FEA11108E17}" type="presOf" srcId="{805AF587-6603-4C90-BF35-5492C56431D9}" destId="{37A23D6D-232E-44FB-9011-5FCFB7F6BA09}" srcOrd="0" destOrd="0" presId="urn:microsoft.com/office/officeart/2005/8/layout/vList3"/>
    <dgm:cxn modelId="{BACDAB2B-0545-444E-930E-8DA7E8EF2527}" srcId="{805AF587-6603-4C90-BF35-5492C56431D9}" destId="{53A61436-EAE7-4194-85DC-D1CFA7DFA9DB}" srcOrd="2" destOrd="0" parTransId="{F5060266-515B-4870-83EE-6F1317CEEC72}" sibTransId="{E68ABDDC-BFFB-41FD-831D-86CD3557D9C3}"/>
    <dgm:cxn modelId="{337BEE64-8C5D-4CED-BE90-F09AF6723335}" srcId="{805AF587-6603-4C90-BF35-5492C56431D9}" destId="{A45FA955-6E98-4D87-90DE-C76358015E3D}" srcOrd="1" destOrd="0" parTransId="{DD101C66-B046-4383-A871-EBF8A0C6E172}" sibTransId="{63D4D5D0-80C9-43B1-83E5-17B0E9BD4BA8}"/>
    <dgm:cxn modelId="{69E52E93-9702-4ADC-8679-A9BFDCB9436D}" type="presOf" srcId="{53A61436-EAE7-4194-85DC-D1CFA7DFA9DB}" destId="{2D56156F-E66C-46A3-A569-EF6DD92240B7}" srcOrd="0" destOrd="0" presId="urn:microsoft.com/office/officeart/2005/8/layout/vList3"/>
    <dgm:cxn modelId="{38ED0698-9906-4225-BFDE-BEC081327850}" srcId="{805AF587-6603-4C90-BF35-5492C56431D9}" destId="{372BB7F7-503D-44B4-9B75-61D1589ADFA6}" srcOrd="0" destOrd="0" parTransId="{1DF339E6-BFB5-4DB1-BC85-88679040DCF7}" sibTransId="{21832BF1-1388-4897-B8FA-B7397B5B8DFA}"/>
    <dgm:cxn modelId="{5DF3A0F2-7709-4D21-9215-0EC29DE02B96}" type="presOf" srcId="{A45FA955-6E98-4D87-90DE-C76358015E3D}" destId="{60B5AEE3-FB96-4612-ADEF-B2D988AE25BD}" srcOrd="0" destOrd="0" presId="urn:microsoft.com/office/officeart/2005/8/layout/vList3"/>
    <dgm:cxn modelId="{7C0579A0-1034-4D9C-B4DA-A2AF1139633B}" type="presParOf" srcId="{37A23D6D-232E-44FB-9011-5FCFB7F6BA09}" destId="{5B0E4593-66E7-49A1-BF5B-858677B4FA39}" srcOrd="0" destOrd="0" presId="urn:microsoft.com/office/officeart/2005/8/layout/vList3"/>
    <dgm:cxn modelId="{CF3986EC-92CE-42E0-A672-285CB86F20BD}" type="presParOf" srcId="{5B0E4593-66E7-49A1-BF5B-858677B4FA39}" destId="{CEA8F5B8-BE30-44CC-AC51-97BA12A0699E}" srcOrd="0" destOrd="0" presId="urn:microsoft.com/office/officeart/2005/8/layout/vList3"/>
    <dgm:cxn modelId="{DEB44F93-59FC-4270-8E65-C5485B66A0A9}" type="presParOf" srcId="{5B0E4593-66E7-49A1-BF5B-858677B4FA39}" destId="{105B8276-BC3F-437C-BBD7-0A0D0E3DAFE6}" srcOrd="1" destOrd="0" presId="urn:microsoft.com/office/officeart/2005/8/layout/vList3"/>
    <dgm:cxn modelId="{8711194E-4D86-44CD-80D1-F9560AE67732}" type="presParOf" srcId="{37A23D6D-232E-44FB-9011-5FCFB7F6BA09}" destId="{B2DB2B07-F8A9-4FB1-A138-9884F7B4BF00}" srcOrd="1" destOrd="0" presId="urn:microsoft.com/office/officeart/2005/8/layout/vList3"/>
    <dgm:cxn modelId="{4C3C9A87-497E-47F3-B9E5-49C252FD84B5}" type="presParOf" srcId="{37A23D6D-232E-44FB-9011-5FCFB7F6BA09}" destId="{A4237C57-405F-47AA-A37F-D763FCCCE79A}" srcOrd="2" destOrd="0" presId="urn:microsoft.com/office/officeart/2005/8/layout/vList3"/>
    <dgm:cxn modelId="{2D4B8523-C372-47A2-BA75-3BD63E9F5C32}" type="presParOf" srcId="{A4237C57-405F-47AA-A37F-D763FCCCE79A}" destId="{9AB11853-6441-4C3E-8892-92801B52FF81}" srcOrd="0" destOrd="0" presId="urn:microsoft.com/office/officeart/2005/8/layout/vList3"/>
    <dgm:cxn modelId="{2B6E9A4F-94C6-44F8-B469-8A952D5108E9}" type="presParOf" srcId="{A4237C57-405F-47AA-A37F-D763FCCCE79A}" destId="{60B5AEE3-FB96-4612-ADEF-B2D988AE25BD}" srcOrd="1" destOrd="0" presId="urn:microsoft.com/office/officeart/2005/8/layout/vList3"/>
    <dgm:cxn modelId="{421D7ACE-E07F-45C9-9A77-2381E579A670}" type="presParOf" srcId="{37A23D6D-232E-44FB-9011-5FCFB7F6BA09}" destId="{1130FDE1-F892-4EEA-88D8-D0DE5329C741}" srcOrd="3" destOrd="0" presId="urn:microsoft.com/office/officeart/2005/8/layout/vList3"/>
    <dgm:cxn modelId="{74BBA6FE-EA4B-4DC0-B66E-95DA5C9D31B8}" type="presParOf" srcId="{37A23D6D-232E-44FB-9011-5FCFB7F6BA09}" destId="{3BBBAD37-2919-4F05-8EBF-440B481C03F8}" srcOrd="4" destOrd="0" presId="urn:microsoft.com/office/officeart/2005/8/layout/vList3"/>
    <dgm:cxn modelId="{7F10855C-9519-4572-B0A6-4233D8B482B4}" type="presParOf" srcId="{3BBBAD37-2919-4F05-8EBF-440B481C03F8}" destId="{4E000486-4F08-403D-B1EF-18F4DF40F11A}" srcOrd="0" destOrd="0" presId="urn:microsoft.com/office/officeart/2005/8/layout/vList3"/>
    <dgm:cxn modelId="{C74057BA-BB9E-430F-9402-D067C389C3B1}" type="presParOf" srcId="{3BBBAD37-2919-4F05-8EBF-440B481C03F8}" destId="{2D56156F-E66C-46A3-A569-EF6DD92240B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5AF587-6603-4C90-BF35-5492C56431D9}" type="doc">
      <dgm:prSet loTypeId="urn:microsoft.com/office/officeart/2005/8/layout/vList3" loCatId="picture" qsTypeId="urn:microsoft.com/office/officeart/2005/8/quickstyle/simple1" qsCatId="simple" csTypeId="urn:microsoft.com/office/officeart/2005/8/colors/accent2_3" csCatId="accent2" phldr="1"/>
      <dgm:spPr/>
      <dgm:t>
        <a:bodyPr/>
        <a:lstStyle/>
        <a:p>
          <a:endParaRPr lang="en-US"/>
        </a:p>
      </dgm:t>
    </dgm:pt>
    <dgm:pt modelId="{372BB7F7-503D-44B4-9B75-61D1589ADFA6}">
      <dgm:prSet phldrT="[Text]"/>
      <dgm:spPr/>
      <dgm:t>
        <a:bodyPr/>
        <a:lstStyle/>
        <a:p>
          <a:r>
            <a:rPr lang="en-US" b="1" dirty="0"/>
            <a:t>Wavicle</a:t>
          </a:r>
          <a:r>
            <a:rPr lang="en-US" b="0" dirty="0"/>
            <a:t> : wave-particle duality. uncertainty/doubt. valuing both process and outcome.</a:t>
          </a:r>
          <a:endParaRPr lang="en-US" b="1" dirty="0"/>
        </a:p>
      </dgm:t>
    </dgm:pt>
    <dgm:pt modelId="{1DF339E6-BFB5-4DB1-BC85-88679040DCF7}" type="parTrans" cxnId="{38ED0698-9906-4225-BFDE-BEC081327850}">
      <dgm:prSet/>
      <dgm:spPr/>
      <dgm:t>
        <a:bodyPr/>
        <a:lstStyle/>
        <a:p>
          <a:endParaRPr lang="en-US"/>
        </a:p>
      </dgm:t>
    </dgm:pt>
    <dgm:pt modelId="{21832BF1-1388-4897-B8FA-B7397B5B8DFA}" type="sibTrans" cxnId="{38ED0698-9906-4225-BFDE-BEC081327850}">
      <dgm:prSet/>
      <dgm:spPr/>
      <dgm:t>
        <a:bodyPr/>
        <a:lstStyle/>
        <a:p>
          <a:endParaRPr lang="en-US"/>
        </a:p>
      </dgm:t>
    </dgm:pt>
    <dgm:pt modelId="{A45FA955-6E98-4D87-90DE-C76358015E3D}">
      <dgm:prSet phldrT="[Text]"/>
      <dgm:spPr/>
      <dgm:t>
        <a:bodyPr/>
        <a:lstStyle/>
        <a:p>
          <a:r>
            <a:rPr lang="en-US" b="1" dirty="0"/>
            <a:t>Starlings</a:t>
          </a:r>
          <a:r>
            <a:rPr lang="en-US" b="0" dirty="0"/>
            <a:t> : synchronized movement pattern, or </a:t>
          </a:r>
          <a:r>
            <a:rPr lang="en-US" b="0" dirty="0" err="1"/>
            <a:t>murmuration</a:t>
          </a:r>
          <a:r>
            <a:rPr lang="en-US" b="0" dirty="0"/>
            <a:t>. collective leadership/partnership. adaptability.</a:t>
          </a:r>
          <a:endParaRPr lang="en-US" b="1" dirty="0"/>
        </a:p>
      </dgm:t>
    </dgm:pt>
    <dgm:pt modelId="{DD101C66-B046-4383-A871-EBF8A0C6E172}" type="parTrans" cxnId="{337BEE64-8C5D-4CED-BE90-F09AF6723335}">
      <dgm:prSet/>
      <dgm:spPr/>
      <dgm:t>
        <a:bodyPr/>
        <a:lstStyle/>
        <a:p>
          <a:endParaRPr lang="en-US"/>
        </a:p>
      </dgm:t>
    </dgm:pt>
    <dgm:pt modelId="{63D4D5D0-80C9-43B1-83E5-17B0E9BD4BA8}" type="sibTrans" cxnId="{337BEE64-8C5D-4CED-BE90-F09AF6723335}">
      <dgm:prSet/>
      <dgm:spPr/>
      <dgm:t>
        <a:bodyPr/>
        <a:lstStyle/>
        <a:p>
          <a:endParaRPr lang="en-US"/>
        </a:p>
      </dgm:t>
    </dgm:pt>
    <dgm:pt modelId="{53A61436-EAE7-4194-85DC-D1CFA7DFA9DB}">
      <dgm:prSet phldrT="[Text]"/>
      <dgm:spPr/>
      <dgm:t>
        <a:bodyPr/>
        <a:lstStyle/>
        <a:p>
          <a:r>
            <a:rPr lang="en-US" b="1" dirty="0"/>
            <a:t>Dandelion</a:t>
          </a:r>
          <a:r>
            <a:rPr lang="en-US" b="0" dirty="0"/>
            <a:t> : sudden </a:t>
          </a:r>
          <a:r>
            <a:rPr lang="en-US" b="0" dirty="0" err="1"/>
            <a:t>seedhead</a:t>
          </a:r>
          <a:r>
            <a:rPr lang="en-US" b="0" dirty="0"/>
            <a:t>, deep root. resilience. resistance. regeneration. decentralization.</a:t>
          </a:r>
          <a:endParaRPr lang="en-US" b="1" dirty="0"/>
        </a:p>
      </dgm:t>
    </dgm:pt>
    <dgm:pt modelId="{F5060266-515B-4870-83EE-6F1317CEEC72}" type="parTrans" cxnId="{BACDAB2B-0545-444E-930E-8DA7E8EF2527}">
      <dgm:prSet/>
      <dgm:spPr/>
      <dgm:t>
        <a:bodyPr/>
        <a:lstStyle/>
        <a:p>
          <a:endParaRPr lang="en-US"/>
        </a:p>
      </dgm:t>
    </dgm:pt>
    <dgm:pt modelId="{E68ABDDC-BFFB-41FD-831D-86CD3557D9C3}" type="sibTrans" cxnId="{BACDAB2B-0545-444E-930E-8DA7E8EF2527}">
      <dgm:prSet/>
      <dgm:spPr/>
      <dgm:t>
        <a:bodyPr/>
        <a:lstStyle/>
        <a:p>
          <a:endParaRPr lang="en-US"/>
        </a:p>
      </dgm:t>
    </dgm:pt>
    <dgm:pt modelId="{37A23D6D-232E-44FB-9011-5FCFB7F6BA09}" type="pres">
      <dgm:prSet presAssocID="{805AF587-6603-4C90-BF35-5492C56431D9}" presName="linearFlow" presStyleCnt="0">
        <dgm:presLayoutVars>
          <dgm:dir/>
          <dgm:resizeHandles val="exact"/>
        </dgm:presLayoutVars>
      </dgm:prSet>
      <dgm:spPr/>
    </dgm:pt>
    <dgm:pt modelId="{5B0E4593-66E7-49A1-BF5B-858677B4FA39}" type="pres">
      <dgm:prSet presAssocID="{372BB7F7-503D-44B4-9B75-61D1589ADFA6}" presName="composite" presStyleCnt="0"/>
      <dgm:spPr/>
    </dgm:pt>
    <dgm:pt modelId="{CEA8F5B8-BE30-44CC-AC51-97BA12A0699E}" type="pres">
      <dgm:prSet presAssocID="{372BB7F7-503D-44B4-9B75-61D1589ADFA6}" presName="imgShp" presStyleLbl="fgImgPlace1" presStyleIdx="0" presStyleCnt="3"/>
      <dgm:spPr>
        <a:blipFill>
          <a:blip xmlns:r="http://schemas.openxmlformats.org/officeDocument/2006/relationships" r:embed="rId1"/>
          <a:srcRect/>
          <a:stretch>
            <a:fillRect/>
          </a:stretch>
        </a:blipFill>
      </dgm:spPr>
    </dgm:pt>
    <dgm:pt modelId="{105B8276-BC3F-437C-BBD7-0A0D0E3DAFE6}" type="pres">
      <dgm:prSet presAssocID="{372BB7F7-503D-44B4-9B75-61D1589ADFA6}" presName="txShp" presStyleLbl="node1" presStyleIdx="0" presStyleCnt="3">
        <dgm:presLayoutVars>
          <dgm:bulletEnabled val="1"/>
        </dgm:presLayoutVars>
      </dgm:prSet>
      <dgm:spPr/>
    </dgm:pt>
    <dgm:pt modelId="{B2DB2B07-F8A9-4FB1-A138-9884F7B4BF00}" type="pres">
      <dgm:prSet presAssocID="{21832BF1-1388-4897-B8FA-B7397B5B8DFA}" presName="spacing" presStyleCnt="0"/>
      <dgm:spPr/>
    </dgm:pt>
    <dgm:pt modelId="{A4237C57-405F-47AA-A37F-D763FCCCE79A}" type="pres">
      <dgm:prSet presAssocID="{A45FA955-6E98-4D87-90DE-C76358015E3D}" presName="composite" presStyleCnt="0"/>
      <dgm:spPr/>
    </dgm:pt>
    <dgm:pt modelId="{9AB11853-6441-4C3E-8892-92801B52FF81}" type="pres">
      <dgm:prSet presAssocID="{A45FA955-6E98-4D87-90DE-C76358015E3D}" presName="imgShp" presStyleLbl="fgImgPlace1" presStyleIdx="1" presStyleCnt="3"/>
      <dgm:spPr>
        <a:blipFill>
          <a:blip xmlns:r="http://schemas.openxmlformats.org/officeDocument/2006/relationships" r:embed="rId2"/>
          <a:srcRect/>
          <a:stretch>
            <a:fillRect l="-28000" r="-28000"/>
          </a:stretch>
        </a:blipFill>
      </dgm:spPr>
    </dgm:pt>
    <dgm:pt modelId="{60B5AEE3-FB96-4612-ADEF-B2D988AE25BD}" type="pres">
      <dgm:prSet presAssocID="{A45FA955-6E98-4D87-90DE-C76358015E3D}" presName="txShp" presStyleLbl="node1" presStyleIdx="1" presStyleCnt="3">
        <dgm:presLayoutVars>
          <dgm:bulletEnabled val="1"/>
        </dgm:presLayoutVars>
      </dgm:prSet>
      <dgm:spPr/>
    </dgm:pt>
    <dgm:pt modelId="{1130FDE1-F892-4EEA-88D8-D0DE5329C741}" type="pres">
      <dgm:prSet presAssocID="{63D4D5D0-80C9-43B1-83E5-17B0E9BD4BA8}" presName="spacing" presStyleCnt="0"/>
      <dgm:spPr/>
    </dgm:pt>
    <dgm:pt modelId="{3BBBAD37-2919-4F05-8EBF-440B481C03F8}" type="pres">
      <dgm:prSet presAssocID="{53A61436-EAE7-4194-85DC-D1CFA7DFA9DB}" presName="composite" presStyleCnt="0"/>
      <dgm:spPr/>
    </dgm:pt>
    <dgm:pt modelId="{4E000486-4F08-403D-B1EF-18F4DF40F11A}" type="pres">
      <dgm:prSet presAssocID="{53A61436-EAE7-4194-85DC-D1CFA7DFA9DB}" presName="imgShp" presStyleLbl="fgImgPlace1" presStyleIdx="2" presStyleCnt="3"/>
      <dgm:spPr>
        <a:blipFill>
          <a:blip xmlns:r="http://schemas.openxmlformats.org/officeDocument/2006/relationships" r:embed="rId3"/>
          <a:srcRect/>
          <a:stretch>
            <a:fillRect/>
          </a:stretch>
        </a:blipFill>
      </dgm:spPr>
    </dgm:pt>
    <dgm:pt modelId="{2D56156F-E66C-46A3-A569-EF6DD92240B7}" type="pres">
      <dgm:prSet presAssocID="{53A61436-EAE7-4194-85DC-D1CFA7DFA9DB}" presName="txShp" presStyleLbl="node1" presStyleIdx="2" presStyleCnt="3">
        <dgm:presLayoutVars>
          <dgm:bulletEnabled val="1"/>
        </dgm:presLayoutVars>
      </dgm:prSet>
      <dgm:spPr/>
    </dgm:pt>
  </dgm:ptLst>
  <dgm:cxnLst>
    <dgm:cxn modelId="{29C6B604-1FF9-41B7-9144-BA32AF91D1F4}" type="presOf" srcId="{372BB7F7-503D-44B4-9B75-61D1589ADFA6}" destId="{105B8276-BC3F-437C-BBD7-0A0D0E3DAFE6}" srcOrd="0" destOrd="0" presId="urn:microsoft.com/office/officeart/2005/8/layout/vList3"/>
    <dgm:cxn modelId="{7F66B009-E77B-45BC-8844-4FEA11108E17}" type="presOf" srcId="{805AF587-6603-4C90-BF35-5492C56431D9}" destId="{37A23D6D-232E-44FB-9011-5FCFB7F6BA09}" srcOrd="0" destOrd="0" presId="urn:microsoft.com/office/officeart/2005/8/layout/vList3"/>
    <dgm:cxn modelId="{BACDAB2B-0545-444E-930E-8DA7E8EF2527}" srcId="{805AF587-6603-4C90-BF35-5492C56431D9}" destId="{53A61436-EAE7-4194-85DC-D1CFA7DFA9DB}" srcOrd="2" destOrd="0" parTransId="{F5060266-515B-4870-83EE-6F1317CEEC72}" sibTransId="{E68ABDDC-BFFB-41FD-831D-86CD3557D9C3}"/>
    <dgm:cxn modelId="{337BEE64-8C5D-4CED-BE90-F09AF6723335}" srcId="{805AF587-6603-4C90-BF35-5492C56431D9}" destId="{A45FA955-6E98-4D87-90DE-C76358015E3D}" srcOrd="1" destOrd="0" parTransId="{DD101C66-B046-4383-A871-EBF8A0C6E172}" sibTransId="{63D4D5D0-80C9-43B1-83E5-17B0E9BD4BA8}"/>
    <dgm:cxn modelId="{69E52E93-9702-4ADC-8679-A9BFDCB9436D}" type="presOf" srcId="{53A61436-EAE7-4194-85DC-D1CFA7DFA9DB}" destId="{2D56156F-E66C-46A3-A569-EF6DD92240B7}" srcOrd="0" destOrd="0" presId="urn:microsoft.com/office/officeart/2005/8/layout/vList3"/>
    <dgm:cxn modelId="{38ED0698-9906-4225-BFDE-BEC081327850}" srcId="{805AF587-6603-4C90-BF35-5492C56431D9}" destId="{372BB7F7-503D-44B4-9B75-61D1589ADFA6}" srcOrd="0" destOrd="0" parTransId="{1DF339E6-BFB5-4DB1-BC85-88679040DCF7}" sibTransId="{21832BF1-1388-4897-B8FA-B7397B5B8DFA}"/>
    <dgm:cxn modelId="{5DF3A0F2-7709-4D21-9215-0EC29DE02B96}" type="presOf" srcId="{A45FA955-6E98-4D87-90DE-C76358015E3D}" destId="{60B5AEE3-FB96-4612-ADEF-B2D988AE25BD}" srcOrd="0" destOrd="0" presId="urn:microsoft.com/office/officeart/2005/8/layout/vList3"/>
    <dgm:cxn modelId="{7C0579A0-1034-4D9C-B4DA-A2AF1139633B}" type="presParOf" srcId="{37A23D6D-232E-44FB-9011-5FCFB7F6BA09}" destId="{5B0E4593-66E7-49A1-BF5B-858677B4FA39}" srcOrd="0" destOrd="0" presId="urn:microsoft.com/office/officeart/2005/8/layout/vList3"/>
    <dgm:cxn modelId="{CF3986EC-92CE-42E0-A672-285CB86F20BD}" type="presParOf" srcId="{5B0E4593-66E7-49A1-BF5B-858677B4FA39}" destId="{CEA8F5B8-BE30-44CC-AC51-97BA12A0699E}" srcOrd="0" destOrd="0" presId="urn:microsoft.com/office/officeart/2005/8/layout/vList3"/>
    <dgm:cxn modelId="{DEB44F93-59FC-4270-8E65-C5485B66A0A9}" type="presParOf" srcId="{5B0E4593-66E7-49A1-BF5B-858677B4FA39}" destId="{105B8276-BC3F-437C-BBD7-0A0D0E3DAFE6}" srcOrd="1" destOrd="0" presId="urn:microsoft.com/office/officeart/2005/8/layout/vList3"/>
    <dgm:cxn modelId="{8711194E-4D86-44CD-80D1-F9560AE67732}" type="presParOf" srcId="{37A23D6D-232E-44FB-9011-5FCFB7F6BA09}" destId="{B2DB2B07-F8A9-4FB1-A138-9884F7B4BF00}" srcOrd="1" destOrd="0" presId="urn:microsoft.com/office/officeart/2005/8/layout/vList3"/>
    <dgm:cxn modelId="{4C3C9A87-497E-47F3-B9E5-49C252FD84B5}" type="presParOf" srcId="{37A23D6D-232E-44FB-9011-5FCFB7F6BA09}" destId="{A4237C57-405F-47AA-A37F-D763FCCCE79A}" srcOrd="2" destOrd="0" presId="urn:microsoft.com/office/officeart/2005/8/layout/vList3"/>
    <dgm:cxn modelId="{2D4B8523-C372-47A2-BA75-3BD63E9F5C32}" type="presParOf" srcId="{A4237C57-405F-47AA-A37F-D763FCCCE79A}" destId="{9AB11853-6441-4C3E-8892-92801B52FF81}" srcOrd="0" destOrd="0" presId="urn:microsoft.com/office/officeart/2005/8/layout/vList3"/>
    <dgm:cxn modelId="{2B6E9A4F-94C6-44F8-B469-8A952D5108E9}" type="presParOf" srcId="{A4237C57-405F-47AA-A37F-D763FCCCE79A}" destId="{60B5AEE3-FB96-4612-ADEF-B2D988AE25BD}" srcOrd="1" destOrd="0" presId="urn:microsoft.com/office/officeart/2005/8/layout/vList3"/>
    <dgm:cxn modelId="{421D7ACE-E07F-45C9-9A77-2381E579A670}" type="presParOf" srcId="{37A23D6D-232E-44FB-9011-5FCFB7F6BA09}" destId="{1130FDE1-F892-4EEA-88D8-D0DE5329C741}" srcOrd="3" destOrd="0" presId="urn:microsoft.com/office/officeart/2005/8/layout/vList3"/>
    <dgm:cxn modelId="{74BBA6FE-EA4B-4DC0-B66E-95DA5C9D31B8}" type="presParOf" srcId="{37A23D6D-232E-44FB-9011-5FCFB7F6BA09}" destId="{3BBBAD37-2919-4F05-8EBF-440B481C03F8}" srcOrd="4" destOrd="0" presId="urn:microsoft.com/office/officeart/2005/8/layout/vList3"/>
    <dgm:cxn modelId="{7F10855C-9519-4572-B0A6-4233D8B482B4}" type="presParOf" srcId="{3BBBAD37-2919-4F05-8EBF-440B481C03F8}" destId="{4E000486-4F08-403D-B1EF-18F4DF40F11A}" srcOrd="0" destOrd="0" presId="urn:microsoft.com/office/officeart/2005/8/layout/vList3"/>
    <dgm:cxn modelId="{C74057BA-BB9E-430F-9402-D067C389C3B1}" type="presParOf" srcId="{3BBBAD37-2919-4F05-8EBF-440B481C03F8}" destId="{2D56156F-E66C-46A3-A569-EF6DD92240B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6E46A-0291-4B64-A400-D6F2E202E007}">
      <dsp:nvSpPr>
        <dsp:cNvPr id="0" name=""/>
        <dsp:cNvSpPr/>
      </dsp:nvSpPr>
      <dsp:spPr>
        <a:xfrm>
          <a:off x="0" y="44513"/>
          <a:ext cx="6248398" cy="887445"/>
        </a:xfrm>
        <a:prstGeom prst="roundRect">
          <a:avLst/>
        </a:prstGeom>
        <a:solidFill>
          <a:schemeClr val="accent5">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defRPr cap="all"/>
          </a:pPr>
          <a:r>
            <a:rPr lang="en-US" sz="3700" kern="1200"/>
            <a:t>Population</a:t>
          </a:r>
        </a:p>
      </dsp:txBody>
      <dsp:txXfrm>
        <a:off x="43321" y="87834"/>
        <a:ext cx="6161756" cy="800803"/>
      </dsp:txXfrm>
    </dsp:sp>
    <dsp:sp modelId="{7364EB99-EDCB-4C1D-B099-199BC51528D2}">
      <dsp:nvSpPr>
        <dsp:cNvPr id="0" name=""/>
        <dsp:cNvSpPr/>
      </dsp:nvSpPr>
      <dsp:spPr>
        <a:xfrm>
          <a:off x="0" y="1038518"/>
          <a:ext cx="6248398" cy="887445"/>
        </a:xfrm>
        <a:prstGeom prst="roundRect">
          <a:avLst/>
        </a:prstGeom>
        <a:solidFill>
          <a:schemeClr val="accent5">
            <a:hueOff val="-3986369"/>
            <a:satOff val="3176"/>
            <a:lumOff val="-3382"/>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defRPr cap="all"/>
          </a:pPr>
          <a:r>
            <a:rPr lang="en-US" sz="3700" kern="1200"/>
            <a:t>Distribution</a:t>
          </a:r>
        </a:p>
      </dsp:txBody>
      <dsp:txXfrm>
        <a:off x="43321" y="1081839"/>
        <a:ext cx="6161756" cy="800803"/>
      </dsp:txXfrm>
    </dsp:sp>
    <dsp:sp modelId="{C9649427-E546-4DFE-9A81-97974A7AF1E0}">
      <dsp:nvSpPr>
        <dsp:cNvPr id="0" name=""/>
        <dsp:cNvSpPr/>
      </dsp:nvSpPr>
      <dsp:spPr>
        <a:xfrm>
          <a:off x="0" y="2032523"/>
          <a:ext cx="6248398" cy="887445"/>
        </a:xfrm>
        <a:prstGeom prst="roundRect">
          <a:avLst/>
        </a:prstGeom>
        <a:solidFill>
          <a:schemeClr val="accent5">
            <a:hueOff val="-7972738"/>
            <a:satOff val="6351"/>
            <a:lumOff val="-6765"/>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defRPr cap="all"/>
          </a:pPr>
          <a:r>
            <a:rPr lang="en-US" sz="3700" kern="1200"/>
            <a:t>Aspiration</a:t>
          </a:r>
        </a:p>
      </dsp:txBody>
      <dsp:txXfrm>
        <a:off x="43321" y="2075844"/>
        <a:ext cx="6161756" cy="800803"/>
      </dsp:txXfrm>
    </dsp:sp>
    <dsp:sp modelId="{27FCE235-B71A-4EFE-A6A7-AF19762B0B48}">
      <dsp:nvSpPr>
        <dsp:cNvPr id="0" name=""/>
        <dsp:cNvSpPr/>
      </dsp:nvSpPr>
      <dsp:spPr>
        <a:xfrm>
          <a:off x="0" y="3026528"/>
          <a:ext cx="6248398" cy="887445"/>
        </a:xfrm>
        <a:prstGeom prst="roundRect">
          <a:avLst/>
        </a:prstGeom>
        <a:solidFill>
          <a:schemeClr val="accent5">
            <a:hueOff val="-11959107"/>
            <a:satOff val="9527"/>
            <a:lumOff val="-10147"/>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defRPr cap="all"/>
          </a:pPr>
          <a:r>
            <a:rPr lang="en-US" sz="3700" kern="1200"/>
            <a:t>Technology</a:t>
          </a:r>
        </a:p>
      </dsp:txBody>
      <dsp:txXfrm>
        <a:off x="43321" y="3069849"/>
        <a:ext cx="6161756" cy="800803"/>
      </dsp:txXfrm>
    </dsp:sp>
    <dsp:sp modelId="{A27A1D08-7C91-4C9C-853D-0C539F7AA939}">
      <dsp:nvSpPr>
        <dsp:cNvPr id="0" name=""/>
        <dsp:cNvSpPr/>
      </dsp:nvSpPr>
      <dsp:spPr>
        <a:xfrm>
          <a:off x="0" y="4020533"/>
          <a:ext cx="6248398" cy="887445"/>
        </a:xfrm>
        <a:prstGeom prst="roundRect">
          <a:avLst/>
        </a:prstGeom>
        <a:solidFill>
          <a:schemeClr val="accent5">
            <a:hueOff val="-15945476"/>
            <a:satOff val="12702"/>
            <a:lumOff val="-1353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defRPr cap="all"/>
          </a:pPr>
          <a:r>
            <a:rPr lang="en-US" sz="3700" kern="1200"/>
            <a:t>Governance</a:t>
          </a:r>
        </a:p>
      </dsp:txBody>
      <dsp:txXfrm>
        <a:off x="43321" y="4063854"/>
        <a:ext cx="6161756" cy="800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6EC12-AE92-40A6-934D-74D2CC378370}">
      <dsp:nvSpPr>
        <dsp:cNvPr id="0" name=""/>
        <dsp:cNvSpPr/>
      </dsp:nvSpPr>
      <dsp:spPr>
        <a:xfrm rot="5400000">
          <a:off x="-170176" y="172009"/>
          <a:ext cx="1134507" cy="794155"/>
        </a:xfrm>
        <a:prstGeom prst="chevron">
          <a:avLst/>
        </a:prstGeom>
        <a:solidFill>
          <a:schemeClr val="accent2">
            <a:hueOff val="0"/>
            <a:satOff val="0"/>
            <a:lumOff val="0"/>
            <a:alphaOff val="0"/>
          </a:schemeClr>
        </a:solidFill>
        <a:ln w="12700"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Vison</a:t>
          </a:r>
        </a:p>
      </dsp:txBody>
      <dsp:txXfrm rot="-5400000">
        <a:off x="1" y="398911"/>
        <a:ext cx="794155" cy="340352"/>
      </dsp:txXfrm>
    </dsp:sp>
    <dsp:sp modelId="{4A06099F-AB9A-4D9A-8DCE-4911C8AC1359}">
      <dsp:nvSpPr>
        <dsp:cNvPr id="0" name=""/>
        <dsp:cNvSpPr/>
      </dsp:nvSpPr>
      <dsp:spPr>
        <a:xfrm rot="5400000">
          <a:off x="3033447" y="-2237458"/>
          <a:ext cx="737430" cy="5216013"/>
        </a:xfrm>
        <a:prstGeom prst="round2SameRect">
          <a:avLst/>
        </a:prstGeom>
        <a:solidFill>
          <a:schemeClr val="lt1">
            <a:alpha val="90000"/>
            <a:hueOff val="0"/>
            <a:satOff val="0"/>
            <a:lumOff val="0"/>
            <a:alphaOff val="0"/>
          </a:schemeClr>
        </a:solidFill>
        <a:ln w="12700"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Generative</a:t>
          </a:r>
        </a:p>
        <a:p>
          <a:pPr marL="114300" lvl="1" indent="-114300" algn="l" defTabSz="622300">
            <a:lnSpc>
              <a:spcPct val="90000"/>
            </a:lnSpc>
            <a:spcBef>
              <a:spcPct val="0"/>
            </a:spcBef>
            <a:spcAft>
              <a:spcPct val="15000"/>
            </a:spcAft>
            <a:buChar char="•"/>
          </a:pPr>
          <a:r>
            <a:rPr lang="en-US" sz="1400" kern="1200" dirty="0"/>
            <a:t>Vision guides the development of all lower levels. It is our “north star”.</a:t>
          </a:r>
        </a:p>
      </dsp:txBody>
      <dsp:txXfrm rot="-5400000">
        <a:off x="794156" y="37831"/>
        <a:ext cx="5180015" cy="665434"/>
      </dsp:txXfrm>
    </dsp:sp>
    <dsp:sp modelId="{99CD7CF3-6BA4-4C78-B801-8A81DE1A3E28}">
      <dsp:nvSpPr>
        <dsp:cNvPr id="0" name=""/>
        <dsp:cNvSpPr/>
      </dsp:nvSpPr>
      <dsp:spPr>
        <a:xfrm rot="5400000">
          <a:off x="-170176" y="1189860"/>
          <a:ext cx="1134507" cy="794155"/>
        </a:xfrm>
        <a:prstGeom prst="chevron">
          <a:avLst/>
        </a:prstGeom>
        <a:solidFill>
          <a:schemeClr val="accent2">
            <a:hueOff val="316159"/>
            <a:satOff val="-930"/>
            <a:lumOff val="-686"/>
            <a:alphaOff val="0"/>
          </a:schemeClr>
        </a:solidFill>
        <a:ln w="12700" cap="flat" cmpd="sng" algn="in">
          <a:solidFill>
            <a:schemeClr val="accent2">
              <a:hueOff val="316159"/>
              <a:satOff val="-930"/>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Mental Models</a:t>
          </a:r>
        </a:p>
      </dsp:txBody>
      <dsp:txXfrm rot="-5400000">
        <a:off x="1" y="1416762"/>
        <a:ext cx="794155" cy="340352"/>
      </dsp:txXfrm>
    </dsp:sp>
    <dsp:sp modelId="{32DEF20F-CB1C-48B7-9D96-614D9B97FC6E}">
      <dsp:nvSpPr>
        <dsp:cNvPr id="0" name=""/>
        <dsp:cNvSpPr/>
      </dsp:nvSpPr>
      <dsp:spPr>
        <a:xfrm rot="5400000">
          <a:off x="3033447" y="-1219607"/>
          <a:ext cx="737430" cy="5216013"/>
        </a:xfrm>
        <a:prstGeom prst="round2SameRect">
          <a:avLst/>
        </a:prstGeom>
        <a:solidFill>
          <a:schemeClr val="lt1">
            <a:alpha val="90000"/>
            <a:hueOff val="0"/>
            <a:satOff val="0"/>
            <a:lumOff val="0"/>
            <a:alphaOff val="0"/>
          </a:schemeClr>
        </a:solidFill>
        <a:ln w="12700" cap="flat" cmpd="sng" algn="in">
          <a:solidFill>
            <a:schemeClr val="accent2">
              <a:hueOff val="316159"/>
              <a:satOff val="-930"/>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Reflective</a:t>
          </a:r>
        </a:p>
        <a:p>
          <a:pPr marL="114300" lvl="1" indent="-114300" algn="l" defTabSz="622300">
            <a:lnSpc>
              <a:spcPct val="90000"/>
            </a:lnSpc>
            <a:spcBef>
              <a:spcPct val="0"/>
            </a:spcBef>
            <a:spcAft>
              <a:spcPct val="15000"/>
            </a:spcAft>
            <a:buChar char="•"/>
          </a:pPr>
          <a:r>
            <a:rPr lang="en-US" sz="1400" kern="1200" dirty="0"/>
            <a:t>Our beliefs create a blueprint for how we understand the world. Investigating these gives us the ability to change them.</a:t>
          </a:r>
        </a:p>
      </dsp:txBody>
      <dsp:txXfrm rot="-5400000">
        <a:off x="794156" y="1055682"/>
        <a:ext cx="5180015" cy="665434"/>
      </dsp:txXfrm>
    </dsp:sp>
    <dsp:sp modelId="{D333C6C6-0CC3-4FCC-A24D-962A7991A45F}">
      <dsp:nvSpPr>
        <dsp:cNvPr id="0" name=""/>
        <dsp:cNvSpPr/>
      </dsp:nvSpPr>
      <dsp:spPr>
        <a:xfrm rot="5400000">
          <a:off x="-170176" y="2207711"/>
          <a:ext cx="1134507" cy="794155"/>
        </a:xfrm>
        <a:prstGeom prst="chevron">
          <a:avLst/>
        </a:prstGeom>
        <a:solidFill>
          <a:schemeClr val="accent2">
            <a:hueOff val="632318"/>
            <a:satOff val="-1859"/>
            <a:lumOff val="-1372"/>
            <a:alphaOff val="0"/>
          </a:schemeClr>
        </a:solidFill>
        <a:ln w="12700" cap="flat" cmpd="sng" algn="in">
          <a:solidFill>
            <a:schemeClr val="accent2">
              <a:hueOff val="632318"/>
              <a:satOff val="-1859"/>
              <a:lumOff val="-137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Systemic Structures</a:t>
          </a:r>
        </a:p>
      </dsp:txBody>
      <dsp:txXfrm rot="-5400000">
        <a:off x="1" y="2434613"/>
        <a:ext cx="794155" cy="340352"/>
      </dsp:txXfrm>
    </dsp:sp>
    <dsp:sp modelId="{47A9A27C-0FD2-4840-B822-DCAEC2CF294F}">
      <dsp:nvSpPr>
        <dsp:cNvPr id="0" name=""/>
        <dsp:cNvSpPr/>
      </dsp:nvSpPr>
      <dsp:spPr>
        <a:xfrm rot="5400000">
          <a:off x="3033447" y="-201756"/>
          <a:ext cx="737430" cy="5216013"/>
        </a:xfrm>
        <a:prstGeom prst="round2SameRect">
          <a:avLst/>
        </a:prstGeom>
        <a:solidFill>
          <a:schemeClr val="lt1">
            <a:alpha val="90000"/>
            <a:hueOff val="0"/>
            <a:satOff val="0"/>
            <a:lumOff val="0"/>
            <a:alphaOff val="0"/>
          </a:schemeClr>
        </a:solidFill>
        <a:ln w="12700" cap="flat" cmpd="sng" algn="in">
          <a:solidFill>
            <a:schemeClr val="accent2">
              <a:hueOff val="632318"/>
              <a:satOff val="-1859"/>
              <a:lumOff val="-13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Creative</a:t>
          </a:r>
        </a:p>
        <a:p>
          <a:pPr marL="114300" lvl="1" indent="-114300" algn="l" defTabSz="622300">
            <a:lnSpc>
              <a:spcPct val="90000"/>
            </a:lnSpc>
            <a:spcBef>
              <a:spcPct val="0"/>
            </a:spcBef>
            <a:spcAft>
              <a:spcPct val="15000"/>
            </a:spcAft>
            <a:buChar char="•"/>
          </a:pPr>
          <a:r>
            <a:rPr lang="en-US" sz="1400" kern="1200" dirty="0"/>
            <a:t>We create the structures of systems which determine patterns and events.</a:t>
          </a:r>
        </a:p>
      </dsp:txBody>
      <dsp:txXfrm rot="-5400000">
        <a:off x="794156" y="2073533"/>
        <a:ext cx="5180015" cy="665434"/>
      </dsp:txXfrm>
    </dsp:sp>
    <dsp:sp modelId="{89CD094E-47CD-40D9-9674-ECE04DA63138}">
      <dsp:nvSpPr>
        <dsp:cNvPr id="0" name=""/>
        <dsp:cNvSpPr/>
      </dsp:nvSpPr>
      <dsp:spPr>
        <a:xfrm rot="5400000">
          <a:off x="-170176" y="3225562"/>
          <a:ext cx="1134507" cy="794155"/>
        </a:xfrm>
        <a:prstGeom prst="chevron">
          <a:avLst/>
        </a:prstGeom>
        <a:solidFill>
          <a:schemeClr val="accent2">
            <a:hueOff val="948478"/>
            <a:satOff val="-2789"/>
            <a:lumOff val="-2059"/>
            <a:alphaOff val="0"/>
          </a:schemeClr>
        </a:solidFill>
        <a:ln w="12700" cap="flat" cmpd="sng" algn="in">
          <a:solidFill>
            <a:schemeClr val="accent2">
              <a:hueOff val="948478"/>
              <a:satOff val="-2789"/>
              <a:lumOff val="-205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Patterns</a:t>
          </a:r>
        </a:p>
      </dsp:txBody>
      <dsp:txXfrm rot="-5400000">
        <a:off x="1" y="3452464"/>
        <a:ext cx="794155" cy="340352"/>
      </dsp:txXfrm>
    </dsp:sp>
    <dsp:sp modelId="{1B062910-DD99-4101-A75D-9AF6093DF4E4}">
      <dsp:nvSpPr>
        <dsp:cNvPr id="0" name=""/>
        <dsp:cNvSpPr/>
      </dsp:nvSpPr>
      <dsp:spPr>
        <a:xfrm rot="5400000">
          <a:off x="3033447" y="816094"/>
          <a:ext cx="737430" cy="5216013"/>
        </a:xfrm>
        <a:prstGeom prst="round2SameRect">
          <a:avLst/>
        </a:prstGeom>
        <a:solidFill>
          <a:schemeClr val="lt1">
            <a:alpha val="90000"/>
            <a:hueOff val="0"/>
            <a:satOff val="0"/>
            <a:lumOff val="0"/>
            <a:alphaOff val="0"/>
          </a:schemeClr>
        </a:solidFill>
        <a:ln w="12700" cap="flat" cmpd="sng" algn="in">
          <a:solidFill>
            <a:schemeClr val="accent2">
              <a:hueOff val="948478"/>
              <a:satOff val="-2789"/>
              <a:lumOff val="-2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Adaptive</a:t>
          </a:r>
        </a:p>
        <a:p>
          <a:pPr marL="114300" lvl="1" indent="-114300" algn="l" defTabSz="622300">
            <a:lnSpc>
              <a:spcPct val="90000"/>
            </a:lnSpc>
            <a:spcBef>
              <a:spcPct val="0"/>
            </a:spcBef>
            <a:spcAft>
              <a:spcPct val="15000"/>
            </a:spcAft>
            <a:buChar char="•"/>
          </a:pPr>
          <a:r>
            <a:rPr lang="en-US" sz="1400" kern="1200" dirty="0"/>
            <a:t>We can adapt patterns of events once they are recognized.</a:t>
          </a:r>
        </a:p>
      </dsp:txBody>
      <dsp:txXfrm rot="-5400000">
        <a:off x="794156" y="3091383"/>
        <a:ext cx="5180015" cy="665434"/>
      </dsp:txXfrm>
    </dsp:sp>
    <dsp:sp modelId="{280869F6-9650-44BE-9E34-E3266CA3DDC2}">
      <dsp:nvSpPr>
        <dsp:cNvPr id="0" name=""/>
        <dsp:cNvSpPr/>
      </dsp:nvSpPr>
      <dsp:spPr>
        <a:xfrm rot="5400000">
          <a:off x="-170176" y="4243412"/>
          <a:ext cx="1134507" cy="794155"/>
        </a:xfrm>
        <a:prstGeom prst="chevron">
          <a:avLst/>
        </a:prstGeom>
        <a:solidFill>
          <a:schemeClr val="accent2">
            <a:hueOff val="1264637"/>
            <a:satOff val="-3718"/>
            <a:lumOff val="-2745"/>
            <a:alphaOff val="0"/>
          </a:schemeClr>
        </a:solidFill>
        <a:ln w="12700" cap="flat" cmpd="sng" algn="in">
          <a:solidFill>
            <a:schemeClr val="accent2">
              <a:hueOff val="1264637"/>
              <a:satOff val="-3718"/>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Events</a:t>
          </a:r>
        </a:p>
      </dsp:txBody>
      <dsp:txXfrm rot="-5400000">
        <a:off x="1" y="4470314"/>
        <a:ext cx="794155" cy="340352"/>
      </dsp:txXfrm>
    </dsp:sp>
    <dsp:sp modelId="{3432B928-C83A-429D-A74A-25FD0FEBD846}">
      <dsp:nvSpPr>
        <dsp:cNvPr id="0" name=""/>
        <dsp:cNvSpPr/>
      </dsp:nvSpPr>
      <dsp:spPr>
        <a:xfrm rot="5400000">
          <a:off x="3033447" y="1833945"/>
          <a:ext cx="737430" cy="5216013"/>
        </a:xfrm>
        <a:prstGeom prst="round2SameRect">
          <a:avLst/>
        </a:prstGeom>
        <a:solidFill>
          <a:schemeClr val="lt1">
            <a:alpha val="90000"/>
            <a:hueOff val="0"/>
            <a:satOff val="0"/>
            <a:lumOff val="0"/>
            <a:alphaOff val="0"/>
          </a:schemeClr>
        </a:solidFill>
        <a:ln w="12700" cap="flat" cmpd="sng" algn="in">
          <a:solidFill>
            <a:schemeClr val="accent2">
              <a:hueOff val="1264637"/>
              <a:satOff val="-3718"/>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Reactive</a:t>
          </a:r>
        </a:p>
        <a:p>
          <a:pPr marL="114300" lvl="1" indent="-114300" algn="l" defTabSz="622300">
            <a:lnSpc>
              <a:spcPct val="90000"/>
            </a:lnSpc>
            <a:spcBef>
              <a:spcPct val="0"/>
            </a:spcBef>
            <a:spcAft>
              <a:spcPct val="15000"/>
            </a:spcAft>
            <a:buChar char="•"/>
          </a:pPr>
          <a:r>
            <a:rPr lang="en-US" sz="1400" kern="1200" dirty="0"/>
            <a:t>We immediately react day-to-day events.</a:t>
          </a:r>
        </a:p>
      </dsp:txBody>
      <dsp:txXfrm rot="-5400000">
        <a:off x="794156" y="4109234"/>
        <a:ext cx="5180015" cy="6654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0D370-38F8-49E0-B334-B95C946F82AF}">
      <dsp:nvSpPr>
        <dsp:cNvPr id="0" name=""/>
        <dsp:cNvSpPr/>
      </dsp:nvSpPr>
      <dsp:spPr>
        <a:xfrm>
          <a:off x="584518" y="672757"/>
          <a:ext cx="1296992" cy="129699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0E6431E1-21F3-4980-9047-FD1676C31D2C}">
      <dsp:nvSpPr>
        <dsp:cNvPr id="0" name=""/>
        <dsp:cNvSpPr/>
      </dsp:nvSpPr>
      <dsp:spPr>
        <a:xfrm>
          <a:off x="30953" y="2250854"/>
          <a:ext cx="2404122" cy="111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i="1" kern="1200" baseline="0" dirty="0"/>
            <a:t>Knowledge</a:t>
          </a:r>
          <a:r>
            <a:rPr lang="en-US" sz="1600" kern="1200" baseline="0" dirty="0"/>
            <a:t> of species and other environmental phenomenon</a:t>
          </a:r>
          <a:endParaRPr lang="en-US" sz="1600" kern="1200" dirty="0"/>
        </a:p>
      </dsp:txBody>
      <dsp:txXfrm>
        <a:off x="30953" y="2250854"/>
        <a:ext cx="2404122" cy="1117968"/>
      </dsp:txXfrm>
    </dsp:sp>
    <dsp:sp modelId="{2763DEE9-80D2-4984-8153-66A513FD6AEB}">
      <dsp:nvSpPr>
        <dsp:cNvPr id="0" name=""/>
        <dsp:cNvSpPr/>
      </dsp:nvSpPr>
      <dsp:spPr>
        <a:xfrm>
          <a:off x="3409362" y="672757"/>
          <a:ext cx="1296992" cy="12969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ADBC6DEB-B62A-43B5-834D-F6E046900305}">
      <dsp:nvSpPr>
        <dsp:cNvPr id="0" name=""/>
        <dsp:cNvSpPr/>
      </dsp:nvSpPr>
      <dsp:spPr>
        <a:xfrm>
          <a:off x="2855797" y="2250854"/>
          <a:ext cx="2404122" cy="111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i="1" kern="1200" baseline="0" dirty="0"/>
            <a:t>Practice</a:t>
          </a:r>
          <a:r>
            <a:rPr lang="en-US" sz="1600" kern="1200" baseline="0" dirty="0"/>
            <a:t> in the way people carry out their agriculture, hunting and fishing, and other livelihood activities</a:t>
          </a:r>
          <a:endParaRPr lang="en-US" sz="1600" kern="1200" dirty="0"/>
        </a:p>
      </dsp:txBody>
      <dsp:txXfrm>
        <a:off x="2855797" y="2250854"/>
        <a:ext cx="2404122" cy="1117968"/>
      </dsp:txXfrm>
    </dsp:sp>
    <dsp:sp modelId="{2F940C3E-BB26-4339-9B3E-7C376221DC7F}">
      <dsp:nvSpPr>
        <dsp:cNvPr id="0" name=""/>
        <dsp:cNvSpPr/>
      </dsp:nvSpPr>
      <dsp:spPr>
        <a:xfrm>
          <a:off x="6234206" y="672757"/>
          <a:ext cx="1296992" cy="129699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F1E0546D-8781-48B9-BFA9-7B36A98FEAF0}">
      <dsp:nvSpPr>
        <dsp:cNvPr id="0" name=""/>
        <dsp:cNvSpPr/>
      </dsp:nvSpPr>
      <dsp:spPr>
        <a:xfrm>
          <a:off x="5680641" y="2250854"/>
          <a:ext cx="2404122" cy="111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i="1" kern="1200" baseline="0" dirty="0"/>
            <a:t>Belief</a:t>
          </a:r>
          <a:r>
            <a:rPr lang="en-US" sz="1600" kern="1200" baseline="0" dirty="0"/>
            <a:t> in peoples’ perceptions of their role within ecosystems and how they interact with natural process</a:t>
          </a:r>
          <a:endParaRPr lang="en-US" sz="1600" kern="1200" dirty="0"/>
        </a:p>
      </dsp:txBody>
      <dsp:txXfrm>
        <a:off x="5680641" y="2250854"/>
        <a:ext cx="2404122" cy="1117968"/>
      </dsp:txXfrm>
    </dsp:sp>
    <dsp:sp modelId="{3EB8C8A3-202B-4A0C-96EA-325657AFE960}">
      <dsp:nvSpPr>
        <dsp:cNvPr id="0" name=""/>
        <dsp:cNvSpPr/>
      </dsp:nvSpPr>
      <dsp:spPr>
        <a:xfrm>
          <a:off x="9335001" y="644449"/>
          <a:ext cx="1296992" cy="129699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6B7C6438-DDDE-40E8-B2C0-8A30F9694FAD}">
      <dsp:nvSpPr>
        <dsp:cNvPr id="0" name=""/>
        <dsp:cNvSpPr/>
      </dsp:nvSpPr>
      <dsp:spPr>
        <a:xfrm>
          <a:off x="8536438" y="2229554"/>
          <a:ext cx="2929519" cy="1812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baseline="0" dirty="0"/>
            <a:t>…tradition cannot be divorced from the social and spiritual. Stories and legends are part of culture and indigenous knowledge because they signify meaning. Such meaning and values are rooted in the land and closely related to a “sense of place”.</a:t>
          </a:r>
          <a:endParaRPr lang="en-US" sz="1500" kern="1200" dirty="0"/>
        </a:p>
      </dsp:txBody>
      <dsp:txXfrm>
        <a:off x="8536438" y="2229554"/>
        <a:ext cx="2929519" cy="18120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C5E52-394E-459E-A37A-8390E75BD59E}">
      <dsp:nvSpPr>
        <dsp:cNvPr id="0" name=""/>
        <dsp:cNvSpPr/>
      </dsp:nvSpPr>
      <dsp:spPr>
        <a:xfrm>
          <a:off x="0" y="2347"/>
          <a:ext cx="6248400" cy="118980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0CA884-80D3-45CD-9FC5-627A2CB96065}">
      <dsp:nvSpPr>
        <dsp:cNvPr id="0" name=""/>
        <dsp:cNvSpPr/>
      </dsp:nvSpPr>
      <dsp:spPr>
        <a:xfrm>
          <a:off x="359915" y="270053"/>
          <a:ext cx="654392" cy="6543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DFF7EF49-6574-46FC-80A9-B1B6AB10A3E1}">
      <dsp:nvSpPr>
        <dsp:cNvPr id="0" name=""/>
        <dsp:cNvSpPr/>
      </dsp:nvSpPr>
      <dsp:spPr>
        <a:xfrm>
          <a:off x="1374223" y="2347"/>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800100">
            <a:lnSpc>
              <a:spcPct val="90000"/>
            </a:lnSpc>
            <a:spcBef>
              <a:spcPct val="0"/>
            </a:spcBef>
            <a:spcAft>
              <a:spcPct val="35000"/>
            </a:spcAft>
            <a:buNone/>
          </a:pPr>
          <a:r>
            <a:rPr lang="en-US" sz="1800" kern="1200" baseline="0"/>
            <a:t>Act in service to human prosperity in a flourishing web of interdependent life.</a:t>
          </a:r>
          <a:endParaRPr lang="en-US" sz="1800" kern="1200"/>
        </a:p>
      </dsp:txBody>
      <dsp:txXfrm>
        <a:off x="1374223" y="2347"/>
        <a:ext cx="4874176" cy="1189803"/>
      </dsp:txXfrm>
    </dsp:sp>
    <dsp:sp modelId="{ECFBFAB6-4FD7-4278-8BD7-2ADA3345E662}">
      <dsp:nvSpPr>
        <dsp:cNvPr id="0" name=""/>
        <dsp:cNvSpPr/>
      </dsp:nvSpPr>
      <dsp:spPr>
        <a:xfrm>
          <a:off x="0" y="1489602"/>
          <a:ext cx="6248400" cy="118980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428DDF-5CF9-4428-80A6-50A3A0F6451A}">
      <dsp:nvSpPr>
        <dsp:cNvPr id="0" name=""/>
        <dsp:cNvSpPr/>
      </dsp:nvSpPr>
      <dsp:spPr>
        <a:xfrm>
          <a:off x="359915" y="1757308"/>
          <a:ext cx="654392" cy="65439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57F06664-4C23-4343-A0B3-0A533AA98685}">
      <dsp:nvSpPr>
        <dsp:cNvPr id="0" name=""/>
        <dsp:cNvSpPr/>
      </dsp:nvSpPr>
      <dsp:spPr>
        <a:xfrm>
          <a:off x="1374223" y="1489602"/>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800100">
            <a:lnSpc>
              <a:spcPct val="90000"/>
            </a:lnSpc>
            <a:spcBef>
              <a:spcPct val="0"/>
            </a:spcBef>
            <a:spcAft>
              <a:spcPct val="35000"/>
            </a:spcAft>
            <a:buNone/>
          </a:pPr>
          <a:r>
            <a:rPr lang="en-US" sz="1800" kern="1200" baseline="0"/>
            <a:t>Respect autonomy in the communities you serve by ensuring their engagement and consent – with awareness of existing inequalities.</a:t>
          </a:r>
          <a:endParaRPr lang="en-US" sz="1800" kern="1200"/>
        </a:p>
      </dsp:txBody>
      <dsp:txXfrm>
        <a:off x="1374223" y="1489602"/>
        <a:ext cx="4874176" cy="1189803"/>
      </dsp:txXfrm>
    </dsp:sp>
    <dsp:sp modelId="{7B94E785-FC86-4762-B83C-CE5BF46F558F}">
      <dsp:nvSpPr>
        <dsp:cNvPr id="0" name=""/>
        <dsp:cNvSpPr/>
      </dsp:nvSpPr>
      <dsp:spPr>
        <a:xfrm>
          <a:off x="0" y="2976856"/>
          <a:ext cx="6248400" cy="118980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CF50C0-8E81-46EE-8C79-9BFED102C288}">
      <dsp:nvSpPr>
        <dsp:cNvPr id="0" name=""/>
        <dsp:cNvSpPr/>
      </dsp:nvSpPr>
      <dsp:spPr>
        <a:xfrm>
          <a:off x="359915" y="3244562"/>
          <a:ext cx="654392" cy="6543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48693512-25A2-4213-9F4E-3C6C8BEA7C42}">
      <dsp:nvSpPr>
        <dsp:cNvPr id="0" name=""/>
        <dsp:cNvSpPr/>
      </dsp:nvSpPr>
      <dsp:spPr>
        <a:xfrm>
          <a:off x="1374223" y="2976856"/>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800100">
            <a:lnSpc>
              <a:spcPct val="90000"/>
            </a:lnSpc>
            <a:spcBef>
              <a:spcPct val="0"/>
            </a:spcBef>
            <a:spcAft>
              <a:spcPct val="35000"/>
            </a:spcAft>
            <a:buNone/>
          </a:pPr>
          <a:r>
            <a:rPr lang="en-US" sz="1800" kern="1200" baseline="0"/>
            <a:t>Be prudential in policymaking. Reduce harm when unsure.</a:t>
          </a:r>
          <a:endParaRPr lang="en-US" sz="1800" kern="1200"/>
        </a:p>
      </dsp:txBody>
      <dsp:txXfrm>
        <a:off x="1374223" y="2976856"/>
        <a:ext cx="4874176" cy="1189803"/>
      </dsp:txXfrm>
    </dsp:sp>
    <dsp:sp modelId="{938281EC-2A60-44A1-9F08-4B71F1E4D04B}">
      <dsp:nvSpPr>
        <dsp:cNvPr id="0" name=""/>
        <dsp:cNvSpPr/>
      </dsp:nvSpPr>
      <dsp:spPr>
        <a:xfrm>
          <a:off x="0" y="4464111"/>
          <a:ext cx="6248400" cy="118980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F07A78-36A9-4150-8C3E-AAE7DF8028F1}">
      <dsp:nvSpPr>
        <dsp:cNvPr id="0" name=""/>
        <dsp:cNvSpPr/>
      </dsp:nvSpPr>
      <dsp:spPr>
        <a:xfrm>
          <a:off x="359915" y="4731817"/>
          <a:ext cx="654392" cy="6543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683A9714-5A21-4FEC-86A9-579FB5588EBF}">
      <dsp:nvSpPr>
        <dsp:cNvPr id="0" name=""/>
        <dsp:cNvSpPr/>
      </dsp:nvSpPr>
      <dsp:spPr>
        <a:xfrm>
          <a:off x="1374223" y="4464111"/>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800100">
            <a:lnSpc>
              <a:spcPct val="90000"/>
            </a:lnSpc>
            <a:spcBef>
              <a:spcPct val="0"/>
            </a:spcBef>
            <a:spcAft>
              <a:spcPct val="35000"/>
            </a:spcAft>
            <a:buNone/>
          </a:pPr>
          <a:r>
            <a:rPr lang="en-US" sz="1800" kern="1200" baseline="0"/>
            <a:t>Work with humility, be transparent and open to alternatives.</a:t>
          </a:r>
          <a:endParaRPr lang="en-US" sz="1800" kern="1200"/>
        </a:p>
      </dsp:txBody>
      <dsp:txXfrm>
        <a:off x="1374223" y="4464111"/>
        <a:ext cx="4874176" cy="11898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B8276-BC3F-437C-BBD7-0A0D0E3DAFE6}">
      <dsp:nvSpPr>
        <dsp:cNvPr id="0" name=""/>
        <dsp:cNvSpPr/>
      </dsp:nvSpPr>
      <dsp:spPr>
        <a:xfrm rot="10800000">
          <a:off x="1912417" y="72"/>
          <a:ext cx="6282671" cy="1319761"/>
        </a:xfrm>
        <a:prstGeom prst="homePlate">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978"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Mycelium</a:t>
          </a:r>
          <a:r>
            <a:rPr lang="en-US" sz="2600" b="0" kern="1200" dirty="0"/>
            <a:t> : underground network. interconnectedness. remediation. detoxification.</a:t>
          </a:r>
          <a:endParaRPr lang="en-US" sz="2600" b="1" kern="1200" dirty="0"/>
        </a:p>
      </dsp:txBody>
      <dsp:txXfrm rot="10800000">
        <a:off x="2242357" y="72"/>
        <a:ext cx="5952731" cy="1319761"/>
      </dsp:txXfrm>
    </dsp:sp>
    <dsp:sp modelId="{CEA8F5B8-BE30-44CC-AC51-97BA12A0699E}">
      <dsp:nvSpPr>
        <dsp:cNvPr id="0" name=""/>
        <dsp:cNvSpPr/>
      </dsp:nvSpPr>
      <dsp:spPr>
        <a:xfrm>
          <a:off x="1252537" y="72"/>
          <a:ext cx="1319761" cy="131976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B5AEE3-FB96-4612-ADEF-B2D988AE25BD}">
      <dsp:nvSpPr>
        <dsp:cNvPr id="0" name=""/>
        <dsp:cNvSpPr/>
      </dsp:nvSpPr>
      <dsp:spPr>
        <a:xfrm rot="10800000">
          <a:off x="1912417" y="1713792"/>
          <a:ext cx="6282671" cy="1319761"/>
        </a:xfrm>
        <a:prstGeom prst="homePlate">
          <a:avLst/>
        </a:prstGeom>
        <a:solidFill>
          <a:schemeClr val="accent5">
            <a:hueOff val="-7972738"/>
            <a:satOff val="6351"/>
            <a:lumOff val="-676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978"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Ants</a:t>
          </a:r>
          <a:r>
            <a:rPr lang="en-US" sz="2600" b="0" kern="1200" dirty="0"/>
            <a:t> : individual action in collective accord. cooperative work. collective sustainability.</a:t>
          </a:r>
          <a:endParaRPr lang="en-US" sz="2600" b="1" kern="1200" dirty="0"/>
        </a:p>
      </dsp:txBody>
      <dsp:txXfrm rot="10800000">
        <a:off x="2242357" y="1713792"/>
        <a:ext cx="5952731" cy="1319761"/>
      </dsp:txXfrm>
    </dsp:sp>
    <dsp:sp modelId="{9AB11853-6441-4C3E-8892-92801B52FF81}">
      <dsp:nvSpPr>
        <dsp:cNvPr id="0" name=""/>
        <dsp:cNvSpPr/>
      </dsp:nvSpPr>
      <dsp:spPr>
        <a:xfrm>
          <a:off x="1252537" y="1713792"/>
          <a:ext cx="1319761" cy="131976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56156F-E66C-46A3-A569-EF6DD92240B7}">
      <dsp:nvSpPr>
        <dsp:cNvPr id="0" name=""/>
        <dsp:cNvSpPr/>
      </dsp:nvSpPr>
      <dsp:spPr>
        <a:xfrm rot="10800000">
          <a:off x="1912417" y="3427512"/>
          <a:ext cx="6282671" cy="1319761"/>
        </a:xfrm>
        <a:prstGeom prst="homePlate">
          <a:avLst/>
        </a:prstGeom>
        <a:solidFill>
          <a:schemeClr val="accent5">
            <a:hueOff val="-15945476"/>
            <a:satOff val="12702"/>
            <a:lumOff val="-1353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978"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Ferns</a:t>
          </a:r>
          <a:r>
            <a:rPr lang="en-US" sz="2600" b="0" kern="1200" dirty="0"/>
            <a:t> : fractal. small-scale solutions impact the whole system. use similar principles to build at scale.</a:t>
          </a:r>
          <a:endParaRPr lang="en-US" sz="2600" b="1" kern="1200" dirty="0"/>
        </a:p>
      </dsp:txBody>
      <dsp:txXfrm rot="10800000">
        <a:off x="2242357" y="3427512"/>
        <a:ext cx="5952731" cy="1319761"/>
      </dsp:txXfrm>
    </dsp:sp>
    <dsp:sp modelId="{4E000486-4F08-403D-B1EF-18F4DF40F11A}">
      <dsp:nvSpPr>
        <dsp:cNvPr id="0" name=""/>
        <dsp:cNvSpPr/>
      </dsp:nvSpPr>
      <dsp:spPr>
        <a:xfrm>
          <a:off x="1252537" y="3427512"/>
          <a:ext cx="1319761" cy="131976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B8276-BC3F-437C-BBD7-0A0D0E3DAFE6}">
      <dsp:nvSpPr>
        <dsp:cNvPr id="0" name=""/>
        <dsp:cNvSpPr/>
      </dsp:nvSpPr>
      <dsp:spPr>
        <a:xfrm rot="10800000">
          <a:off x="1912417" y="72"/>
          <a:ext cx="6282671" cy="1319761"/>
        </a:xfrm>
        <a:prstGeom prst="homePlate">
          <a:avLst/>
        </a:prstGeom>
        <a:solidFill>
          <a:schemeClr val="accent2">
            <a:shade val="8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978"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Wavicle</a:t>
          </a:r>
          <a:r>
            <a:rPr lang="en-US" sz="2600" b="0" kern="1200" dirty="0"/>
            <a:t> : wave-particle duality. uncertainty/doubt. valuing both process and outcome.</a:t>
          </a:r>
          <a:endParaRPr lang="en-US" sz="2600" b="1" kern="1200" dirty="0"/>
        </a:p>
      </dsp:txBody>
      <dsp:txXfrm rot="10800000">
        <a:off x="2242357" y="72"/>
        <a:ext cx="5952731" cy="1319761"/>
      </dsp:txXfrm>
    </dsp:sp>
    <dsp:sp modelId="{CEA8F5B8-BE30-44CC-AC51-97BA12A0699E}">
      <dsp:nvSpPr>
        <dsp:cNvPr id="0" name=""/>
        <dsp:cNvSpPr/>
      </dsp:nvSpPr>
      <dsp:spPr>
        <a:xfrm>
          <a:off x="1252537" y="72"/>
          <a:ext cx="1319761" cy="1319761"/>
        </a:xfrm>
        <a:prstGeom prst="ellipse">
          <a:avLst/>
        </a:prstGeom>
        <a:blipFill>
          <a:blip xmlns:r="http://schemas.openxmlformats.org/officeDocument/2006/relationships" r:embed="rId1"/>
          <a:srcRect/>
          <a:stretch>
            <a:fillRect/>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B5AEE3-FB96-4612-ADEF-B2D988AE25BD}">
      <dsp:nvSpPr>
        <dsp:cNvPr id="0" name=""/>
        <dsp:cNvSpPr/>
      </dsp:nvSpPr>
      <dsp:spPr>
        <a:xfrm rot="10800000">
          <a:off x="1912417" y="1713792"/>
          <a:ext cx="6282671" cy="1319761"/>
        </a:xfrm>
        <a:prstGeom prst="homePlate">
          <a:avLst/>
        </a:prstGeom>
        <a:solidFill>
          <a:schemeClr val="accent2">
            <a:shade val="80000"/>
            <a:hueOff val="-150364"/>
            <a:satOff val="4333"/>
            <a:lumOff val="11448"/>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978"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Starlings</a:t>
          </a:r>
          <a:r>
            <a:rPr lang="en-US" sz="2600" b="0" kern="1200" dirty="0"/>
            <a:t> : synchronized movement pattern, or </a:t>
          </a:r>
          <a:r>
            <a:rPr lang="en-US" sz="2600" b="0" kern="1200" dirty="0" err="1"/>
            <a:t>murmuration</a:t>
          </a:r>
          <a:r>
            <a:rPr lang="en-US" sz="2600" b="0" kern="1200" dirty="0"/>
            <a:t>. collective leadership/partnership. adaptability.</a:t>
          </a:r>
          <a:endParaRPr lang="en-US" sz="2600" b="1" kern="1200" dirty="0"/>
        </a:p>
      </dsp:txBody>
      <dsp:txXfrm rot="10800000">
        <a:off x="2242357" y="1713792"/>
        <a:ext cx="5952731" cy="1319761"/>
      </dsp:txXfrm>
    </dsp:sp>
    <dsp:sp modelId="{9AB11853-6441-4C3E-8892-92801B52FF81}">
      <dsp:nvSpPr>
        <dsp:cNvPr id="0" name=""/>
        <dsp:cNvSpPr/>
      </dsp:nvSpPr>
      <dsp:spPr>
        <a:xfrm>
          <a:off x="1252537" y="1713792"/>
          <a:ext cx="1319761" cy="1319761"/>
        </a:xfrm>
        <a:prstGeom prst="ellipse">
          <a:avLst/>
        </a:prstGeom>
        <a:blipFill>
          <a:blip xmlns:r="http://schemas.openxmlformats.org/officeDocument/2006/relationships" r:embed="rId2"/>
          <a:srcRect/>
          <a:stretch>
            <a:fillRect l="-28000" r="-28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56156F-E66C-46A3-A569-EF6DD92240B7}">
      <dsp:nvSpPr>
        <dsp:cNvPr id="0" name=""/>
        <dsp:cNvSpPr/>
      </dsp:nvSpPr>
      <dsp:spPr>
        <a:xfrm rot="10800000">
          <a:off x="1912417" y="3427512"/>
          <a:ext cx="6282671" cy="1319761"/>
        </a:xfrm>
        <a:prstGeom prst="homePlate">
          <a:avLst/>
        </a:prstGeom>
        <a:solidFill>
          <a:schemeClr val="accent2">
            <a:shade val="80000"/>
            <a:hueOff val="-300729"/>
            <a:satOff val="8666"/>
            <a:lumOff val="2289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978"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Dandelion</a:t>
          </a:r>
          <a:r>
            <a:rPr lang="en-US" sz="2600" b="0" kern="1200" dirty="0"/>
            <a:t> : sudden </a:t>
          </a:r>
          <a:r>
            <a:rPr lang="en-US" sz="2600" b="0" kern="1200" dirty="0" err="1"/>
            <a:t>seedhead</a:t>
          </a:r>
          <a:r>
            <a:rPr lang="en-US" sz="2600" b="0" kern="1200" dirty="0"/>
            <a:t>, deep root. resilience. resistance. regeneration. decentralization.</a:t>
          </a:r>
          <a:endParaRPr lang="en-US" sz="2600" b="1" kern="1200" dirty="0"/>
        </a:p>
      </dsp:txBody>
      <dsp:txXfrm rot="10800000">
        <a:off x="2242357" y="3427512"/>
        <a:ext cx="5952731" cy="1319761"/>
      </dsp:txXfrm>
    </dsp:sp>
    <dsp:sp modelId="{4E000486-4F08-403D-B1EF-18F4DF40F11A}">
      <dsp:nvSpPr>
        <dsp:cNvPr id="0" name=""/>
        <dsp:cNvSpPr/>
      </dsp:nvSpPr>
      <dsp:spPr>
        <a:xfrm>
          <a:off x="1252537" y="3427512"/>
          <a:ext cx="1319761" cy="1319761"/>
        </a:xfrm>
        <a:prstGeom prst="ellipse">
          <a:avLst/>
        </a:prstGeom>
        <a:blipFill>
          <a:blip xmlns:r="http://schemas.openxmlformats.org/officeDocument/2006/relationships" r:embed="rId3"/>
          <a:srcRect/>
          <a:stretch>
            <a:fillRect/>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B61BEF0D-F0BB-DE4B-95CE-6DB70DBA9567}" type="datetimeFigureOut">
              <a:rPr lang="en-US" smtClean="0"/>
              <a:pPr/>
              <a:t>3/1/2020</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D57F1E4F-1CFF-5643-939E-217C01CDF565}" type="slidenum">
              <a:rPr lang="en-US" smtClean="0"/>
              <a:pPr/>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9412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7388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B61BEF0D-F0BB-DE4B-95CE-6DB70DBA9567}" type="datetimeFigureOut">
              <a:rPr lang="en-US" smtClean="0"/>
              <a:pPr/>
              <a:t>3/1/2020</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D57F1E4F-1CFF-5643-939E-217C01CDF565}" type="slidenum">
              <a:rPr lang="en-US" smtClean="0"/>
              <a:pPr/>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021882"/>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B708-82AA-4740-8A77-BF29D98083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A7EC71-7441-414D-95A4-4A33588770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7D9F9-C0C8-45B6-A760-05BA92EC0E64}"/>
              </a:ext>
            </a:extLst>
          </p:cNvPr>
          <p:cNvSpPr>
            <a:spLocks noGrp="1"/>
          </p:cNvSpPr>
          <p:nvPr>
            <p:ph type="dt" sz="half" idx="10"/>
          </p:nvPr>
        </p:nvSpPr>
        <p:spPr/>
        <p:txBody>
          <a:bodyPr/>
          <a:lstStyle/>
          <a:p>
            <a:fld id="{49DFDD41-45D4-4A0A-9816-7A5616511B48}" type="datetimeFigureOut">
              <a:rPr lang="en-US" smtClean="0"/>
              <a:t>3/1/2020</a:t>
            </a:fld>
            <a:endParaRPr lang="en-US"/>
          </a:p>
        </p:txBody>
      </p:sp>
      <p:sp>
        <p:nvSpPr>
          <p:cNvPr id="5" name="Footer Placeholder 4">
            <a:extLst>
              <a:ext uri="{FF2B5EF4-FFF2-40B4-BE49-F238E27FC236}">
                <a16:creationId xmlns:a16="http://schemas.microsoft.com/office/drawing/2014/main" id="{E6C26910-3EC5-4063-A2A8-DCE8B4C904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9A43C-F028-4EBA-8311-748880DBC01C}"/>
              </a:ext>
            </a:extLst>
          </p:cNvPr>
          <p:cNvSpPr>
            <a:spLocks noGrp="1"/>
          </p:cNvSpPr>
          <p:nvPr>
            <p:ph type="sldNum" sz="quarter" idx="12"/>
          </p:nvPr>
        </p:nvSpPr>
        <p:spPr/>
        <p:txBody>
          <a:bodyPr/>
          <a:lstStyle/>
          <a:p>
            <a:fld id="{AF038F51-C811-45AF-9BC8-6FB388833340}" type="slidenum">
              <a:rPr lang="en-US" smtClean="0"/>
              <a:t>‹#›</a:t>
            </a:fld>
            <a:endParaRPr lang="en-US"/>
          </a:p>
        </p:txBody>
      </p:sp>
    </p:spTree>
    <p:extLst>
      <p:ext uri="{BB962C8B-B14F-4D97-AF65-F5344CB8AC3E}">
        <p14:creationId xmlns:p14="http://schemas.microsoft.com/office/powerpoint/2010/main" val="2605896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ABF1-A547-49FA-A78B-B10F81D816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9145DE-4753-4AD6-AF51-92A6587BCD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65B4D-C6B1-4F9C-B273-52D5B706AC3F}"/>
              </a:ext>
            </a:extLst>
          </p:cNvPr>
          <p:cNvSpPr>
            <a:spLocks noGrp="1"/>
          </p:cNvSpPr>
          <p:nvPr>
            <p:ph type="dt" sz="half" idx="10"/>
          </p:nvPr>
        </p:nvSpPr>
        <p:spPr/>
        <p:txBody>
          <a:bodyPr/>
          <a:lstStyle/>
          <a:p>
            <a:fld id="{49DFDD41-45D4-4A0A-9816-7A5616511B48}" type="datetimeFigureOut">
              <a:rPr lang="en-US" smtClean="0"/>
              <a:t>3/1/2020</a:t>
            </a:fld>
            <a:endParaRPr lang="en-US"/>
          </a:p>
        </p:txBody>
      </p:sp>
      <p:sp>
        <p:nvSpPr>
          <p:cNvPr id="5" name="Footer Placeholder 4">
            <a:extLst>
              <a:ext uri="{FF2B5EF4-FFF2-40B4-BE49-F238E27FC236}">
                <a16:creationId xmlns:a16="http://schemas.microsoft.com/office/drawing/2014/main" id="{F0A8F6AA-8E32-407D-B5BC-6D34B09F2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09A1D-76F1-427E-8969-82C5D2A53AB2}"/>
              </a:ext>
            </a:extLst>
          </p:cNvPr>
          <p:cNvSpPr>
            <a:spLocks noGrp="1"/>
          </p:cNvSpPr>
          <p:nvPr>
            <p:ph type="sldNum" sz="quarter" idx="12"/>
          </p:nvPr>
        </p:nvSpPr>
        <p:spPr/>
        <p:txBody>
          <a:bodyPr/>
          <a:lstStyle/>
          <a:p>
            <a:fld id="{AF038F51-C811-45AF-9BC8-6FB388833340}" type="slidenum">
              <a:rPr lang="en-US" smtClean="0"/>
              <a:t>‹#›</a:t>
            </a:fld>
            <a:endParaRPr lang="en-US"/>
          </a:p>
        </p:txBody>
      </p:sp>
    </p:spTree>
    <p:extLst>
      <p:ext uri="{BB962C8B-B14F-4D97-AF65-F5344CB8AC3E}">
        <p14:creationId xmlns:p14="http://schemas.microsoft.com/office/powerpoint/2010/main" val="122633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B6F6-7DE7-4D27-A549-B20BCF5122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FD82C2-D6C6-481A-9A9B-5B44E7CD1A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D8B69B-829E-4F61-8ED8-A7045167312A}"/>
              </a:ext>
            </a:extLst>
          </p:cNvPr>
          <p:cNvSpPr>
            <a:spLocks noGrp="1"/>
          </p:cNvSpPr>
          <p:nvPr>
            <p:ph type="dt" sz="half" idx="10"/>
          </p:nvPr>
        </p:nvSpPr>
        <p:spPr/>
        <p:txBody>
          <a:bodyPr/>
          <a:lstStyle/>
          <a:p>
            <a:fld id="{49DFDD41-45D4-4A0A-9816-7A5616511B48}" type="datetimeFigureOut">
              <a:rPr lang="en-US" smtClean="0"/>
              <a:t>3/1/2020</a:t>
            </a:fld>
            <a:endParaRPr lang="en-US"/>
          </a:p>
        </p:txBody>
      </p:sp>
      <p:sp>
        <p:nvSpPr>
          <p:cNvPr id="5" name="Footer Placeholder 4">
            <a:extLst>
              <a:ext uri="{FF2B5EF4-FFF2-40B4-BE49-F238E27FC236}">
                <a16:creationId xmlns:a16="http://schemas.microsoft.com/office/drawing/2014/main" id="{BB0686D3-10CA-40EA-97A3-8B619171B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433385-38CD-458D-9424-17129F1F0228}"/>
              </a:ext>
            </a:extLst>
          </p:cNvPr>
          <p:cNvSpPr>
            <a:spLocks noGrp="1"/>
          </p:cNvSpPr>
          <p:nvPr>
            <p:ph type="sldNum" sz="quarter" idx="12"/>
          </p:nvPr>
        </p:nvSpPr>
        <p:spPr/>
        <p:txBody>
          <a:bodyPr/>
          <a:lstStyle/>
          <a:p>
            <a:fld id="{AF038F51-C811-45AF-9BC8-6FB388833340}" type="slidenum">
              <a:rPr lang="en-US" smtClean="0"/>
              <a:t>‹#›</a:t>
            </a:fld>
            <a:endParaRPr lang="en-US"/>
          </a:p>
        </p:txBody>
      </p:sp>
    </p:spTree>
    <p:extLst>
      <p:ext uri="{BB962C8B-B14F-4D97-AF65-F5344CB8AC3E}">
        <p14:creationId xmlns:p14="http://schemas.microsoft.com/office/powerpoint/2010/main" val="2816512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32290-A9C9-457B-9521-8BA97167D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343EA2-C441-439F-9CEB-3F53C18AAB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853A7A-CA26-47FB-B084-127B54F974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0E7881-35B6-4E26-8066-D17FF8C11D51}"/>
              </a:ext>
            </a:extLst>
          </p:cNvPr>
          <p:cNvSpPr>
            <a:spLocks noGrp="1"/>
          </p:cNvSpPr>
          <p:nvPr>
            <p:ph type="dt" sz="half" idx="10"/>
          </p:nvPr>
        </p:nvSpPr>
        <p:spPr/>
        <p:txBody>
          <a:bodyPr/>
          <a:lstStyle/>
          <a:p>
            <a:fld id="{49DFDD41-45D4-4A0A-9816-7A5616511B48}" type="datetimeFigureOut">
              <a:rPr lang="en-US" smtClean="0"/>
              <a:t>3/1/2020</a:t>
            </a:fld>
            <a:endParaRPr lang="en-US"/>
          </a:p>
        </p:txBody>
      </p:sp>
      <p:sp>
        <p:nvSpPr>
          <p:cNvPr id="6" name="Footer Placeholder 5">
            <a:extLst>
              <a:ext uri="{FF2B5EF4-FFF2-40B4-BE49-F238E27FC236}">
                <a16:creationId xmlns:a16="http://schemas.microsoft.com/office/drawing/2014/main" id="{22BAB514-C250-4FD1-8A95-D09B4B473B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FBE1D6-6E3B-4613-8C02-74A52E131DA3}"/>
              </a:ext>
            </a:extLst>
          </p:cNvPr>
          <p:cNvSpPr>
            <a:spLocks noGrp="1"/>
          </p:cNvSpPr>
          <p:nvPr>
            <p:ph type="sldNum" sz="quarter" idx="12"/>
          </p:nvPr>
        </p:nvSpPr>
        <p:spPr/>
        <p:txBody>
          <a:bodyPr/>
          <a:lstStyle/>
          <a:p>
            <a:fld id="{AF038F51-C811-45AF-9BC8-6FB388833340}" type="slidenum">
              <a:rPr lang="en-US" smtClean="0"/>
              <a:t>‹#›</a:t>
            </a:fld>
            <a:endParaRPr lang="en-US"/>
          </a:p>
        </p:txBody>
      </p:sp>
    </p:spTree>
    <p:extLst>
      <p:ext uri="{BB962C8B-B14F-4D97-AF65-F5344CB8AC3E}">
        <p14:creationId xmlns:p14="http://schemas.microsoft.com/office/powerpoint/2010/main" val="277844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4485F-162E-4EC2-AC9C-1DE3F8D76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BA96F7-C522-4EE4-8FC3-E0B7B3EF3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AE464D-28E6-4D03-96D3-2D9A958C6F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024C69-7B78-47E3-802F-70F2C1310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F91650-1E15-4EDE-86CC-49A49A51C5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EFCC3-4337-4149-9AF5-771E916ABF8F}"/>
              </a:ext>
            </a:extLst>
          </p:cNvPr>
          <p:cNvSpPr>
            <a:spLocks noGrp="1"/>
          </p:cNvSpPr>
          <p:nvPr>
            <p:ph type="dt" sz="half" idx="10"/>
          </p:nvPr>
        </p:nvSpPr>
        <p:spPr/>
        <p:txBody>
          <a:bodyPr/>
          <a:lstStyle/>
          <a:p>
            <a:fld id="{49DFDD41-45D4-4A0A-9816-7A5616511B48}" type="datetimeFigureOut">
              <a:rPr lang="en-US" smtClean="0"/>
              <a:t>3/1/2020</a:t>
            </a:fld>
            <a:endParaRPr lang="en-US"/>
          </a:p>
        </p:txBody>
      </p:sp>
      <p:sp>
        <p:nvSpPr>
          <p:cNvPr id="8" name="Footer Placeholder 7">
            <a:extLst>
              <a:ext uri="{FF2B5EF4-FFF2-40B4-BE49-F238E27FC236}">
                <a16:creationId xmlns:a16="http://schemas.microsoft.com/office/drawing/2014/main" id="{81DDDDF9-88F2-4990-A3F3-36D2B4F2D7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27D040-E7BD-453B-9377-D28747DA5FCA}"/>
              </a:ext>
            </a:extLst>
          </p:cNvPr>
          <p:cNvSpPr>
            <a:spLocks noGrp="1"/>
          </p:cNvSpPr>
          <p:nvPr>
            <p:ph type="sldNum" sz="quarter" idx="12"/>
          </p:nvPr>
        </p:nvSpPr>
        <p:spPr/>
        <p:txBody>
          <a:bodyPr/>
          <a:lstStyle/>
          <a:p>
            <a:fld id="{AF038F51-C811-45AF-9BC8-6FB388833340}" type="slidenum">
              <a:rPr lang="en-US" smtClean="0"/>
              <a:t>‹#›</a:t>
            </a:fld>
            <a:endParaRPr lang="en-US"/>
          </a:p>
        </p:txBody>
      </p:sp>
    </p:spTree>
    <p:extLst>
      <p:ext uri="{BB962C8B-B14F-4D97-AF65-F5344CB8AC3E}">
        <p14:creationId xmlns:p14="http://schemas.microsoft.com/office/powerpoint/2010/main" val="1686989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51F8E-A71B-4C8E-9A98-8902FE3EEC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CBEB03-79D8-4954-9E77-296F6BC016B4}"/>
              </a:ext>
            </a:extLst>
          </p:cNvPr>
          <p:cNvSpPr>
            <a:spLocks noGrp="1"/>
          </p:cNvSpPr>
          <p:nvPr>
            <p:ph type="dt" sz="half" idx="10"/>
          </p:nvPr>
        </p:nvSpPr>
        <p:spPr/>
        <p:txBody>
          <a:bodyPr/>
          <a:lstStyle/>
          <a:p>
            <a:fld id="{49DFDD41-45D4-4A0A-9816-7A5616511B48}" type="datetimeFigureOut">
              <a:rPr lang="en-US" smtClean="0"/>
              <a:t>3/1/2020</a:t>
            </a:fld>
            <a:endParaRPr lang="en-US"/>
          </a:p>
        </p:txBody>
      </p:sp>
      <p:sp>
        <p:nvSpPr>
          <p:cNvPr id="4" name="Footer Placeholder 3">
            <a:extLst>
              <a:ext uri="{FF2B5EF4-FFF2-40B4-BE49-F238E27FC236}">
                <a16:creationId xmlns:a16="http://schemas.microsoft.com/office/drawing/2014/main" id="{A682D27D-A410-40C8-B72E-DB932B331F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65AC1B-BAED-4D1B-B899-16CD0B8072C9}"/>
              </a:ext>
            </a:extLst>
          </p:cNvPr>
          <p:cNvSpPr>
            <a:spLocks noGrp="1"/>
          </p:cNvSpPr>
          <p:nvPr>
            <p:ph type="sldNum" sz="quarter" idx="12"/>
          </p:nvPr>
        </p:nvSpPr>
        <p:spPr/>
        <p:txBody>
          <a:bodyPr/>
          <a:lstStyle/>
          <a:p>
            <a:fld id="{AF038F51-C811-45AF-9BC8-6FB388833340}" type="slidenum">
              <a:rPr lang="en-US" smtClean="0"/>
              <a:t>‹#›</a:t>
            </a:fld>
            <a:endParaRPr lang="en-US"/>
          </a:p>
        </p:txBody>
      </p:sp>
    </p:spTree>
    <p:extLst>
      <p:ext uri="{BB962C8B-B14F-4D97-AF65-F5344CB8AC3E}">
        <p14:creationId xmlns:p14="http://schemas.microsoft.com/office/powerpoint/2010/main" val="1310028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F1B65F-0F63-4740-8590-B3DFEDD95014}"/>
              </a:ext>
            </a:extLst>
          </p:cNvPr>
          <p:cNvSpPr>
            <a:spLocks noGrp="1"/>
          </p:cNvSpPr>
          <p:nvPr>
            <p:ph type="dt" sz="half" idx="10"/>
          </p:nvPr>
        </p:nvSpPr>
        <p:spPr/>
        <p:txBody>
          <a:bodyPr/>
          <a:lstStyle/>
          <a:p>
            <a:fld id="{49DFDD41-45D4-4A0A-9816-7A5616511B48}" type="datetimeFigureOut">
              <a:rPr lang="en-US" smtClean="0"/>
              <a:t>3/1/2020</a:t>
            </a:fld>
            <a:endParaRPr lang="en-US"/>
          </a:p>
        </p:txBody>
      </p:sp>
      <p:sp>
        <p:nvSpPr>
          <p:cNvPr id="3" name="Footer Placeholder 2">
            <a:extLst>
              <a:ext uri="{FF2B5EF4-FFF2-40B4-BE49-F238E27FC236}">
                <a16:creationId xmlns:a16="http://schemas.microsoft.com/office/drawing/2014/main" id="{77138886-DFA9-4D0C-80A5-0B93D58670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CB558A-4126-4F6D-BFED-77BC6E2D98C7}"/>
              </a:ext>
            </a:extLst>
          </p:cNvPr>
          <p:cNvSpPr>
            <a:spLocks noGrp="1"/>
          </p:cNvSpPr>
          <p:nvPr>
            <p:ph type="sldNum" sz="quarter" idx="12"/>
          </p:nvPr>
        </p:nvSpPr>
        <p:spPr/>
        <p:txBody>
          <a:bodyPr/>
          <a:lstStyle/>
          <a:p>
            <a:fld id="{AF038F51-C811-45AF-9BC8-6FB388833340}" type="slidenum">
              <a:rPr lang="en-US" smtClean="0"/>
              <a:t>‹#›</a:t>
            </a:fld>
            <a:endParaRPr lang="en-US"/>
          </a:p>
        </p:txBody>
      </p:sp>
    </p:spTree>
    <p:extLst>
      <p:ext uri="{BB962C8B-B14F-4D97-AF65-F5344CB8AC3E}">
        <p14:creationId xmlns:p14="http://schemas.microsoft.com/office/powerpoint/2010/main" val="3468792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937A-F3F4-45DD-942F-C919F5392E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151D8D-ED47-4F7A-9623-6E48BB16AC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3D9CB-D0A6-4807-BF57-EC2C08FFE6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F19240-D192-4D09-9C31-EFC46AAB6CE0}"/>
              </a:ext>
            </a:extLst>
          </p:cNvPr>
          <p:cNvSpPr>
            <a:spLocks noGrp="1"/>
          </p:cNvSpPr>
          <p:nvPr>
            <p:ph type="dt" sz="half" idx="10"/>
          </p:nvPr>
        </p:nvSpPr>
        <p:spPr/>
        <p:txBody>
          <a:bodyPr/>
          <a:lstStyle/>
          <a:p>
            <a:fld id="{49DFDD41-45D4-4A0A-9816-7A5616511B48}" type="datetimeFigureOut">
              <a:rPr lang="en-US" smtClean="0"/>
              <a:t>3/1/2020</a:t>
            </a:fld>
            <a:endParaRPr lang="en-US"/>
          </a:p>
        </p:txBody>
      </p:sp>
      <p:sp>
        <p:nvSpPr>
          <p:cNvPr id="6" name="Footer Placeholder 5">
            <a:extLst>
              <a:ext uri="{FF2B5EF4-FFF2-40B4-BE49-F238E27FC236}">
                <a16:creationId xmlns:a16="http://schemas.microsoft.com/office/drawing/2014/main" id="{1F75919D-390C-4864-B01E-0971AC9673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8026D8-9F16-45C9-B6DC-DD377B10A279}"/>
              </a:ext>
            </a:extLst>
          </p:cNvPr>
          <p:cNvSpPr>
            <a:spLocks noGrp="1"/>
          </p:cNvSpPr>
          <p:nvPr>
            <p:ph type="sldNum" sz="quarter" idx="12"/>
          </p:nvPr>
        </p:nvSpPr>
        <p:spPr/>
        <p:txBody>
          <a:bodyPr/>
          <a:lstStyle/>
          <a:p>
            <a:fld id="{AF038F51-C811-45AF-9BC8-6FB388833340}" type="slidenum">
              <a:rPr lang="en-US" smtClean="0"/>
              <a:t>‹#›</a:t>
            </a:fld>
            <a:endParaRPr lang="en-US"/>
          </a:p>
        </p:txBody>
      </p:sp>
    </p:spTree>
    <p:extLst>
      <p:ext uri="{BB962C8B-B14F-4D97-AF65-F5344CB8AC3E}">
        <p14:creationId xmlns:p14="http://schemas.microsoft.com/office/powerpoint/2010/main" val="2398721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5168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EE1A3-E4E3-4497-A899-52B3E90690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2E88B9-5D03-414B-91D4-77D40FE927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5C2FF4-A5C9-4507-97A3-014DC960AC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44A86F-92CF-48DF-AD1C-AC9018E7A557}"/>
              </a:ext>
            </a:extLst>
          </p:cNvPr>
          <p:cNvSpPr>
            <a:spLocks noGrp="1"/>
          </p:cNvSpPr>
          <p:nvPr>
            <p:ph type="dt" sz="half" idx="10"/>
          </p:nvPr>
        </p:nvSpPr>
        <p:spPr/>
        <p:txBody>
          <a:bodyPr/>
          <a:lstStyle/>
          <a:p>
            <a:fld id="{49DFDD41-45D4-4A0A-9816-7A5616511B48}" type="datetimeFigureOut">
              <a:rPr lang="en-US" smtClean="0"/>
              <a:t>3/1/2020</a:t>
            </a:fld>
            <a:endParaRPr lang="en-US"/>
          </a:p>
        </p:txBody>
      </p:sp>
      <p:sp>
        <p:nvSpPr>
          <p:cNvPr id="6" name="Footer Placeholder 5">
            <a:extLst>
              <a:ext uri="{FF2B5EF4-FFF2-40B4-BE49-F238E27FC236}">
                <a16:creationId xmlns:a16="http://schemas.microsoft.com/office/drawing/2014/main" id="{7CBECB84-6043-4B3A-9456-43FEA6373D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D3D4F9-6AF0-470A-948A-5827C8BF1436}"/>
              </a:ext>
            </a:extLst>
          </p:cNvPr>
          <p:cNvSpPr>
            <a:spLocks noGrp="1"/>
          </p:cNvSpPr>
          <p:nvPr>
            <p:ph type="sldNum" sz="quarter" idx="12"/>
          </p:nvPr>
        </p:nvSpPr>
        <p:spPr/>
        <p:txBody>
          <a:bodyPr/>
          <a:lstStyle/>
          <a:p>
            <a:fld id="{AF038F51-C811-45AF-9BC8-6FB388833340}" type="slidenum">
              <a:rPr lang="en-US" smtClean="0"/>
              <a:t>‹#›</a:t>
            </a:fld>
            <a:endParaRPr lang="en-US"/>
          </a:p>
        </p:txBody>
      </p:sp>
    </p:spTree>
    <p:extLst>
      <p:ext uri="{BB962C8B-B14F-4D97-AF65-F5344CB8AC3E}">
        <p14:creationId xmlns:p14="http://schemas.microsoft.com/office/powerpoint/2010/main" val="3271211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B0189-5F98-417A-AFAB-DC90FE3C13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1387D1-4FB4-4BAB-BC25-71B1317E00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42A6D-D654-49E1-B473-BB2192AEAC7E}"/>
              </a:ext>
            </a:extLst>
          </p:cNvPr>
          <p:cNvSpPr>
            <a:spLocks noGrp="1"/>
          </p:cNvSpPr>
          <p:nvPr>
            <p:ph type="dt" sz="half" idx="10"/>
          </p:nvPr>
        </p:nvSpPr>
        <p:spPr/>
        <p:txBody>
          <a:bodyPr/>
          <a:lstStyle/>
          <a:p>
            <a:fld id="{49DFDD41-45D4-4A0A-9816-7A5616511B48}" type="datetimeFigureOut">
              <a:rPr lang="en-US" smtClean="0"/>
              <a:t>3/1/2020</a:t>
            </a:fld>
            <a:endParaRPr lang="en-US"/>
          </a:p>
        </p:txBody>
      </p:sp>
      <p:sp>
        <p:nvSpPr>
          <p:cNvPr id="5" name="Footer Placeholder 4">
            <a:extLst>
              <a:ext uri="{FF2B5EF4-FFF2-40B4-BE49-F238E27FC236}">
                <a16:creationId xmlns:a16="http://schemas.microsoft.com/office/drawing/2014/main" id="{6943D2CE-7F52-4E16-98F3-F22B55BF3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49A0C-BAED-4678-AEA2-3395E725D557}"/>
              </a:ext>
            </a:extLst>
          </p:cNvPr>
          <p:cNvSpPr>
            <a:spLocks noGrp="1"/>
          </p:cNvSpPr>
          <p:nvPr>
            <p:ph type="sldNum" sz="quarter" idx="12"/>
          </p:nvPr>
        </p:nvSpPr>
        <p:spPr/>
        <p:txBody>
          <a:bodyPr/>
          <a:lstStyle/>
          <a:p>
            <a:fld id="{AF038F51-C811-45AF-9BC8-6FB388833340}" type="slidenum">
              <a:rPr lang="en-US" smtClean="0"/>
              <a:t>‹#›</a:t>
            </a:fld>
            <a:endParaRPr lang="en-US"/>
          </a:p>
        </p:txBody>
      </p:sp>
    </p:spTree>
    <p:extLst>
      <p:ext uri="{BB962C8B-B14F-4D97-AF65-F5344CB8AC3E}">
        <p14:creationId xmlns:p14="http://schemas.microsoft.com/office/powerpoint/2010/main" val="3851982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D1AB7E-E8BC-4601-9112-4BF813A08D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C5A243-AB7A-4097-BC59-72BA37626D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DBD17-1114-4FC5-A2F3-78AE188CF717}"/>
              </a:ext>
            </a:extLst>
          </p:cNvPr>
          <p:cNvSpPr>
            <a:spLocks noGrp="1"/>
          </p:cNvSpPr>
          <p:nvPr>
            <p:ph type="dt" sz="half" idx="10"/>
          </p:nvPr>
        </p:nvSpPr>
        <p:spPr/>
        <p:txBody>
          <a:bodyPr/>
          <a:lstStyle/>
          <a:p>
            <a:fld id="{49DFDD41-45D4-4A0A-9816-7A5616511B48}" type="datetimeFigureOut">
              <a:rPr lang="en-US" smtClean="0"/>
              <a:t>3/1/2020</a:t>
            </a:fld>
            <a:endParaRPr lang="en-US"/>
          </a:p>
        </p:txBody>
      </p:sp>
      <p:sp>
        <p:nvSpPr>
          <p:cNvPr id="5" name="Footer Placeholder 4">
            <a:extLst>
              <a:ext uri="{FF2B5EF4-FFF2-40B4-BE49-F238E27FC236}">
                <a16:creationId xmlns:a16="http://schemas.microsoft.com/office/drawing/2014/main" id="{EC64EDAC-4534-4153-8C10-2E5E0BFDA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9D47C-721A-4012-9361-5FE46E11E575}"/>
              </a:ext>
            </a:extLst>
          </p:cNvPr>
          <p:cNvSpPr>
            <a:spLocks noGrp="1"/>
          </p:cNvSpPr>
          <p:nvPr>
            <p:ph type="sldNum" sz="quarter" idx="12"/>
          </p:nvPr>
        </p:nvSpPr>
        <p:spPr/>
        <p:txBody>
          <a:bodyPr/>
          <a:lstStyle/>
          <a:p>
            <a:fld id="{AF038F51-C811-45AF-9BC8-6FB388833340}" type="slidenum">
              <a:rPr lang="en-US" smtClean="0"/>
              <a:t>‹#›</a:t>
            </a:fld>
            <a:endParaRPr lang="en-US"/>
          </a:p>
        </p:txBody>
      </p:sp>
    </p:spTree>
    <p:extLst>
      <p:ext uri="{BB962C8B-B14F-4D97-AF65-F5344CB8AC3E}">
        <p14:creationId xmlns:p14="http://schemas.microsoft.com/office/powerpoint/2010/main" val="1308205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B61BEF0D-F0BB-DE4B-95CE-6DB70DBA9567}" type="datetimeFigureOut">
              <a:rPr lang="en-US" smtClean="0"/>
              <a:pPr/>
              <a:t>3/1/2020</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D57F1E4F-1CFF-5643-939E-217C01CDF565}" type="slidenum">
              <a:rPr lang="en-US" smtClean="0"/>
              <a:pPr/>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544827"/>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5502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6828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7326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6526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2093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297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B61BEF0D-F0BB-DE4B-95CE-6DB70DBA9567}" type="datetimeFigureOut">
              <a:rPr lang="en-US" smtClean="0"/>
              <a:pPr/>
              <a:t>3/1/2020</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D57F1E4F-1CFF-5643-939E-217C01CDF565}" type="slidenum">
              <a:rPr lang="en-US" smtClean="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51848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A8DE79-AC1A-4AD5-95E8-C703F1A520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1E2519-7B74-4867-8C7B-881AAA97E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955CF-A3AF-45D0-8AC3-47FBAD810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FDD41-45D4-4A0A-9816-7A5616511B48}" type="datetimeFigureOut">
              <a:rPr lang="en-US" smtClean="0"/>
              <a:t>3/1/2020</a:t>
            </a:fld>
            <a:endParaRPr lang="en-US"/>
          </a:p>
        </p:txBody>
      </p:sp>
      <p:sp>
        <p:nvSpPr>
          <p:cNvPr id="5" name="Footer Placeholder 4">
            <a:extLst>
              <a:ext uri="{FF2B5EF4-FFF2-40B4-BE49-F238E27FC236}">
                <a16:creationId xmlns:a16="http://schemas.microsoft.com/office/drawing/2014/main" id="{E832A9C7-7637-45A4-8D0F-B5EDDA7F2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D62714-B6E3-4812-98DA-68776F9BDC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38F51-C811-45AF-9BC8-6FB388833340}" type="slidenum">
              <a:rPr lang="en-US" smtClean="0"/>
              <a:t>‹#›</a:t>
            </a:fld>
            <a:endParaRPr lang="en-US"/>
          </a:p>
        </p:txBody>
      </p:sp>
    </p:spTree>
    <p:extLst>
      <p:ext uri="{BB962C8B-B14F-4D97-AF65-F5344CB8AC3E}">
        <p14:creationId xmlns:p14="http://schemas.microsoft.com/office/powerpoint/2010/main" val="320494889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core-econ.org/the-economy/book/text/01.html#112-conclusion"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45" name="Rectangle 38">
            <a:extLst>
              <a:ext uri="{FF2B5EF4-FFF2-40B4-BE49-F238E27FC236}">
                <a16:creationId xmlns:a16="http://schemas.microsoft.com/office/drawing/2014/main" id="{A2C08AA2-B31D-43D0-A476-2694751F6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7" name="Picture 6" descr="A close up of a plant&#10;&#10;Description automatically generated">
            <a:extLst>
              <a:ext uri="{FF2B5EF4-FFF2-40B4-BE49-F238E27FC236}">
                <a16:creationId xmlns:a16="http://schemas.microsoft.com/office/drawing/2014/main" id="{CF94837D-F8AC-49D0-817F-4641D1CDF0CB}"/>
              </a:ext>
            </a:extLst>
          </p:cNvPr>
          <p:cNvPicPr>
            <a:picLocks noChangeAspect="1"/>
          </p:cNvPicPr>
          <p:nvPr/>
        </p:nvPicPr>
        <p:blipFill rotWithShape="1">
          <a:blip r:embed="rId2">
            <a:alphaModFix amt="40000"/>
          </a:blip>
          <a:srcRect r="9540"/>
          <a:stretch/>
        </p:blipFill>
        <p:spPr>
          <a:xfrm>
            <a:off x="-1" y="-1"/>
            <a:ext cx="10339576" cy="6858000"/>
          </a:xfrm>
          <a:prstGeom prst="rect">
            <a:avLst/>
          </a:prstGeom>
        </p:spPr>
      </p:pic>
      <p:sp>
        <p:nvSpPr>
          <p:cNvPr id="2" name="Title 1">
            <a:extLst>
              <a:ext uri="{FF2B5EF4-FFF2-40B4-BE49-F238E27FC236}">
                <a16:creationId xmlns:a16="http://schemas.microsoft.com/office/drawing/2014/main" id="{03842B94-5188-4278-BDE4-86BC23F38DA3}"/>
              </a:ext>
            </a:extLst>
          </p:cNvPr>
          <p:cNvSpPr>
            <a:spLocks noGrp="1"/>
          </p:cNvSpPr>
          <p:nvPr>
            <p:ph type="ctrTitle"/>
          </p:nvPr>
        </p:nvSpPr>
        <p:spPr>
          <a:xfrm>
            <a:off x="643467" y="1337388"/>
            <a:ext cx="9052641" cy="2363755"/>
          </a:xfrm>
        </p:spPr>
        <p:txBody>
          <a:bodyPr anchor="b">
            <a:normAutofit/>
          </a:bodyPr>
          <a:lstStyle/>
          <a:p>
            <a:pPr algn="r"/>
            <a:r>
              <a:rPr lang="en-US" sz="6000">
                <a:solidFill>
                  <a:schemeClr val="tx1"/>
                </a:solidFill>
              </a:rPr>
              <a:t>Economics is an Ecosystem</a:t>
            </a:r>
          </a:p>
        </p:txBody>
      </p:sp>
      <p:sp>
        <p:nvSpPr>
          <p:cNvPr id="3" name="Subtitle 2">
            <a:extLst>
              <a:ext uri="{FF2B5EF4-FFF2-40B4-BE49-F238E27FC236}">
                <a16:creationId xmlns:a16="http://schemas.microsoft.com/office/drawing/2014/main" id="{C67EE1E6-9AA3-4D91-A105-54C65C8C9C6A}"/>
              </a:ext>
            </a:extLst>
          </p:cNvPr>
          <p:cNvSpPr>
            <a:spLocks noGrp="1"/>
          </p:cNvSpPr>
          <p:nvPr>
            <p:ph type="subTitle" idx="1"/>
          </p:nvPr>
        </p:nvSpPr>
        <p:spPr>
          <a:xfrm>
            <a:off x="643467" y="3802225"/>
            <a:ext cx="9052641" cy="891102"/>
          </a:xfrm>
        </p:spPr>
        <p:txBody>
          <a:bodyPr anchor="t">
            <a:normAutofit/>
          </a:bodyPr>
          <a:lstStyle/>
          <a:p>
            <a:pPr algn="r">
              <a:spcAft>
                <a:spcPts val="600"/>
              </a:spcAft>
            </a:pPr>
            <a:r>
              <a:rPr lang="en-US" sz="2400">
                <a:solidFill>
                  <a:schemeClr val="tx1"/>
                </a:solidFill>
              </a:rPr>
              <a:t>Jessica Kristine Navedo | lunafly | Winged Elan</a:t>
            </a:r>
          </a:p>
        </p:txBody>
      </p:sp>
      <p:sp>
        <p:nvSpPr>
          <p:cNvPr id="46" name="Rectangle 40">
            <a:extLst>
              <a:ext uri="{FF2B5EF4-FFF2-40B4-BE49-F238E27FC236}">
                <a16:creationId xmlns:a16="http://schemas.microsoft.com/office/drawing/2014/main" id="{18C94871-B001-4094-95DB-EAE4639CBA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39575" y="0"/>
            <a:ext cx="1852424"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7" name="Freeform 6">
            <a:extLst>
              <a:ext uri="{FF2B5EF4-FFF2-40B4-BE49-F238E27FC236}">
                <a16:creationId xmlns:a16="http://schemas.microsoft.com/office/drawing/2014/main" id="{93F08861-6DC0-4AFC-9BCE-4F3FDD19A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5037286"/>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377274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8" name="Freeform 6">
            <a:extLst>
              <a:ext uri="{FF2B5EF4-FFF2-40B4-BE49-F238E27FC236}">
                <a16:creationId xmlns:a16="http://schemas.microsoft.com/office/drawing/2014/main" id="{E90644A3-6A97-44F2-8AF9-CD44E85BA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69" name="Straight Connector 58">
            <a:extLst>
              <a:ext uri="{FF2B5EF4-FFF2-40B4-BE49-F238E27FC236}">
                <a16:creationId xmlns:a16="http://schemas.microsoft.com/office/drawing/2014/main" id="{4245F692-4DA4-4D73-8639-81F3A6A4B3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0" name="Rectangle 60">
            <a:extLst>
              <a:ext uri="{FF2B5EF4-FFF2-40B4-BE49-F238E27FC236}">
                <a16:creationId xmlns:a16="http://schemas.microsoft.com/office/drawing/2014/main" id="{52FAB51D-CFD1-4E9F-8BD3-E47721D45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0"/>
            <a:ext cx="12191999" cy="45531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6">
            <a:extLst>
              <a:ext uri="{FF2B5EF4-FFF2-40B4-BE49-F238E27FC236}">
                <a16:creationId xmlns:a16="http://schemas.microsoft.com/office/drawing/2014/main" id="{DC61979B-4BF1-46F1-AD0F-43673A425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useBgFill="1">
        <p:nvSpPr>
          <p:cNvPr id="72" name="Rectangle 64">
            <a:extLst>
              <a:ext uri="{FF2B5EF4-FFF2-40B4-BE49-F238E27FC236}">
                <a16:creationId xmlns:a16="http://schemas.microsoft.com/office/drawing/2014/main" id="{2210ED0F-5168-48CE-BBE4-C0175769A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D8EB2D-B559-4462-AC49-1A45373228FB}"/>
              </a:ext>
            </a:extLst>
          </p:cNvPr>
          <p:cNvSpPr>
            <a:spLocks noGrp="1"/>
          </p:cNvSpPr>
          <p:nvPr>
            <p:ph type="title"/>
          </p:nvPr>
        </p:nvSpPr>
        <p:spPr>
          <a:xfrm>
            <a:off x="643464" y="5202087"/>
            <a:ext cx="9600863" cy="894704"/>
          </a:xfrm>
        </p:spPr>
        <p:txBody>
          <a:bodyPr vert="horz" lIns="91440" tIns="45720" rIns="91440" bIns="45720" rtlCol="0" anchor="t">
            <a:normAutofit/>
          </a:bodyPr>
          <a:lstStyle/>
          <a:p>
            <a:r>
              <a:rPr lang="en-US" sz="4800">
                <a:solidFill>
                  <a:schemeClr val="tx2"/>
                </a:solidFill>
              </a:rPr>
              <a:t>From Linear to circular</a:t>
            </a:r>
          </a:p>
        </p:txBody>
      </p:sp>
      <p:pic>
        <p:nvPicPr>
          <p:cNvPr id="7" name="Graphic 6" descr="Line arrow Straight">
            <a:extLst>
              <a:ext uri="{FF2B5EF4-FFF2-40B4-BE49-F238E27FC236}">
                <a16:creationId xmlns:a16="http://schemas.microsoft.com/office/drawing/2014/main" id="{B104CCC5-31E8-4541-86B1-C79B2F4A0C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2441407" y="862552"/>
            <a:ext cx="3599696" cy="3017977"/>
          </a:xfrm>
          <a:prstGeom prst="rect">
            <a:avLst/>
          </a:prstGeom>
        </p:spPr>
      </p:pic>
      <p:pic>
        <p:nvPicPr>
          <p:cNvPr id="5" name="Graphic 4" descr="Arrow circle">
            <a:extLst>
              <a:ext uri="{FF2B5EF4-FFF2-40B4-BE49-F238E27FC236}">
                <a16:creationId xmlns:a16="http://schemas.microsoft.com/office/drawing/2014/main" id="{0743C9D5-0B81-400F-B3D0-08B7382B1B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6574" y="353507"/>
            <a:ext cx="4036069" cy="4036069"/>
          </a:xfrm>
          <a:prstGeom prst="rect">
            <a:avLst/>
          </a:prstGeom>
        </p:spPr>
      </p:pic>
      <p:cxnSp>
        <p:nvCxnSpPr>
          <p:cNvPr id="67" name="Straight Connector 66">
            <a:extLst>
              <a:ext uri="{FF2B5EF4-FFF2-40B4-BE49-F238E27FC236}">
                <a16:creationId xmlns:a16="http://schemas.microsoft.com/office/drawing/2014/main" id="{29481C1A-490A-4BD8-A51B-005DF8ED9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443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8" name="Straight Connector 8">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9" name="Rectangle 10">
            <a:extLst>
              <a:ext uri="{FF2B5EF4-FFF2-40B4-BE49-F238E27FC236}">
                <a16:creationId xmlns:a16="http://schemas.microsoft.com/office/drawing/2014/main" id="{9FCCC44A-3D7C-4BD5-93F1-52CD491E6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74FB113-9EB7-4B67-84AA-B53CB7328561}"/>
              </a:ext>
            </a:extLst>
          </p:cNvPr>
          <p:cNvSpPr>
            <a:spLocks noGrp="1"/>
          </p:cNvSpPr>
          <p:nvPr>
            <p:ph type="title"/>
          </p:nvPr>
        </p:nvSpPr>
        <p:spPr>
          <a:xfrm>
            <a:off x="677599" y="1140440"/>
            <a:ext cx="7816699" cy="3930752"/>
          </a:xfrm>
        </p:spPr>
        <p:txBody>
          <a:bodyPr vert="horz" lIns="91440" tIns="45720" rIns="91440" bIns="45720" rtlCol="0" anchor="t">
            <a:normAutofit/>
          </a:bodyPr>
          <a:lstStyle/>
          <a:p>
            <a:pPr algn="l">
              <a:lnSpc>
                <a:spcPct val="85000"/>
              </a:lnSpc>
            </a:pPr>
            <a:r>
              <a:rPr lang="en-US" sz="4400" cap="all" dirty="0">
                <a:solidFill>
                  <a:schemeClr val="tx2"/>
                </a:solidFill>
              </a:rPr>
              <a:t>How we describe our actions in the world affects the kinds of actions we take in the world.</a:t>
            </a:r>
            <a:br>
              <a:rPr lang="en-US" sz="4400" cap="all" dirty="0">
                <a:solidFill>
                  <a:schemeClr val="tx2"/>
                </a:solidFill>
              </a:rPr>
            </a:br>
            <a:br>
              <a:rPr lang="en-US" sz="4400" cap="all" dirty="0">
                <a:solidFill>
                  <a:schemeClr val="tx2"/>
                </a:solidFill>
              </a:rPr>
            </a:br>
            <a:r>
              <a:rPr lang="en-US" sz="2400" cap="all" dirty="0">
                <a:solidFill>
                  <a:schemeClr val="tx2"/>
                </a:solidFill>
              </a:rPr>
              <a:t>~Daniel H. Kim</a:t>
            </a:r>
          </a:p>
        </p:txBody>
      </p:sp>
      <p:cxnSp>
        <p:nvCxnSpPr>
          <p:cNvPr id="20" name="Straight Connector 12">
            <a:extLst>
              <a:ext uri="{FF2B5EF4-FFF2-40B4-BE49-F238E27FC236}">
                <a16:creationId xmlns:a16="http://schemas.microsoft.com/office/drawing/2014/main" id="{BD87C413-9239-43AE-88C4-85083677A5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591" y="773856"/>
            <a:ext cx="8492707" cy="1"/>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Freeform 6">
            <a:extLst>
              <a:ext uri="{FF2B5EF4-FFF2-40B4-BE49-F238E27FC236}">
                <a16:creationId xmlns:a16="http://schemas.microsoft.com/office/drawing/2014/main" id="{7D7E6D91-164D-426D-B13A-73CBE531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078961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DE1D9-E185-4A57-8B3D-650BCF916697}"/>
              </a:ext>
            </a:extLst>
          </p:cNvPr>
          <p:cNvSpPr>
            <a:spLocks noGrp="1"/>
          </p:cNvSpPr>
          <p:nvPr>
            <p:ph type="title"/>
          </p:nvPr>
        </p:nvSpPr>
        <p:spPr>
          <a:xfrm>
            <a:off x="762004" y="633779"/>
            <a:ext cx="5443665" cy="2068478"/>
          </a:xfrm>
        </p:spPr>
        <p:txBody>
          <a:bodyPr>
            <a:normAutofit/>
          </a:bodyPr>
          <a:lstStyle/>
          <a:p>
            <a:pPr algn="l"/>
            <a:r>
              <a:rPr lang="en-US">
                <a:solidFill>
                  <a:schemeClr val="tx1"/>
                </a:solidFill>
              </a:rPr>
              <a:t>Ecosystem:</a:t>
            </a:r>
          </a:p>
        </p:txBody>
      </p:sp>
      <p:sp>
        <p:nvSpPr>
          <p:cNvPr id="73" name="Freeform 6">
            <a:extLst>
              <a:ext uri="{FF2B5EF4-FFF2-40B4-BE49-F238E27FC236}">
                <a16:creationId xmlns:a16="http://schemas.microsoft.com/office/drawing/2014/main" id="{D3686B33-4E07-4542-8F02-1876C8359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 y="5380579"/>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3" name="Content Placeholder 2">
            <a:extLst>
              <a:ext uri="{FF2B5EF4-FFF2-40B4-BE49-F238E27FC236}">
                <a16:creationId xmlns:a16="http://schemas.microsoft.com/office/drawing/2014/main" id="{8FBAEEC6-C560-491F-804C-C3760CB2C1AB}"/>
              </a:ext>
            </a:extLst>
          </p:cNvPr>
          <p:cNvSpPr>
            <a:spLocks noGrp="1"/>
          </p:cNvSpPr>
          <p:nvPr>
            <p:ph idx="1"/>
          </p:nvPr>
        </p:nvSpPr>
        <p:spPr>
          <a:xfrm>
            <a:off x="762002" y="2319130"/>
            <a:ext cx="5443666" cy="3905091"/>
          </a:xfrm>
        </p:spPr>
        <p:txBody>
          <a:bodyPr>
            <a:normAutofit/>
          </a:bodyPr>
          <a:lstStyle/>
          <a:p>
            <a:pPr marL="0" indent="0">
              <a:buNone/>
            </a:pPr>
            <a:r>
              <a:rPr lang="en-US" sz="3200" dirty="0">
                <a:solidFill>
                  <a:schemeClr val="tx1"/>
                </a:solidFill>
              </a:rPr>
              <a:t>An ecosystem is a community of living organisms in conjunction with the nonliving components of their environment, interacting as a system.</a:t>
            </a:r>
          </a:p>
          <a:p>
            <a:pPr marL="0" indent="0">
              <a:buNone/>
            </a:pPr>
            <a:r>
              <a:rPr lang="en-US" sz="2200" i="1" dirty="0">
                <a:solidFill>
                  <a:schemeClr val="tx1"/>
                </a:solidFill>
              </a:rPr>
              <a:t>Source: Wikipedia</a:t>
            </a:r>
          </a:p>
        </p:txBody>
      </p:sp>
      <p:sp>
        <p:nvSpPr>
          <p:cNvPr id="75" name="Freeform: Shape 74">
            <a:extLst>
              <a:ext uri="{FF2B5EF4-FFF2-40B4-BE49-F238E27FC236}">
                <a16:creationId xmlns:a16="http://schemas.microsoft.com/office/drawing/2014/main" id="{5D44B584-65A7-4029-A075-505AA5EA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48333" y="0"/>
            <a:ext cx="5443666" cy="6858000"/>
          </a:xfrm>
          <a:custGeom>
            <a:avLst/>
            <a:gdLst>
              <a:gd name="connsiteX0" fmla="*/ 0 w 5443666"/>
              <a:gd name="connsiteY0" fmla="*/ 0 h 6845983"/>
              <a:gd name="connsiteX1" fmla="*/ 3595564 w 5443666"/>
              <a:gd name="connsiteY1" fmla="*/ 0 h 6845983"/>
              <a:gd name="connsiteX2" fmla="*/ 3746607 w 5443666"/>
              <a:gd name="connsiteY2" fmla="*/ 118697 h 6845983"/>
              <a:gd name="connsiteX3" fmla="*/ 5443666 w 5443666"/>
              <a:gd name="connsiteY3" fmla="*/ 3717234 h 6845983"/>
              <a:gd name="connsiteX4" fmla="*/ 4378763 w 5443666"/>
              <a:gd name="connsiteY4" fmla="*/ 6683615 h 6845983"/>
              <a:gd name="connsiteX5" fmla="*/ 4238117 w 5443666"/>
              <a:gd name="connsiteY5" fmla="*/ 6845983 h 6845983"/>
              <a:gd name="connsiteX6" fmla="*/ 0 w 5443666"/>
              <a:gd name="connsiteY6" fmla="*/ 6845983 h 68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3666" h="6845983">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Image result for casey cripe">
            <a:extLst>
              <a:ext uri="{FF2B5EF4-FFF2-40B4-BE49-F238E27FC236}">
                <a16:creationId xmlns:a16="http://schemas.microsoft.com/office/drawing/2014/main" id="{D4309857-5760-4D8C-812A-5F29437147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90" r="22881"/>
          <a:stretch/>
        </p:blipFill>
        <p:spPr bwMode="auto">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2367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8972F-8470-4C5B-A2E5-D89A86767654}"/>
              </a:ext>
            </a:extLst>
          </p:cNvPr>
          <p:cNvSpPr>
            <a:spLocks noGrp="1"/>
          </p:cNvSpPr>
          <p:nvPr>
            <p:ph type="title"/>
          </p:nvPr>
        </p:nvSpPr>
        <p:spPr>
          <a:xfrm>
            <a:off x="5986331" y="633779"/>
            <a:ext cx="5443665" cy="2068478"/>
          </a:xfrm>
        </p:spPr>
        <p:txBody>
          <a:bodyPr>
            <a:normAutofit/>
          </a:bodyPr>
          <a:lstStyle/>
          <a:p>
            <a:r>
              <a:rPr lang="en-US" dirty="0">
                <a:solidFill>
                  <a:schemeClr val="tx1"/>
                </a:solidFill>
              </a:rPr>
              <a:t>Economy:</a:t>
            </a:r>
          </a:p>
        </p:txBody>
      </p:sp>
      <p:pic>
        <p:nvPicPr>
          <p:cNvPr id="2050" name="Picture 2" descr="A picture containing electronics, holding, circuit, monitor&#10;&#10;Description automatically generated">
            <a:extLst>
              <a:ext uri="{FF2B5EF4-FFF2-40B4-BE49-F238E27FC236}">
                <a16:creationId xmlns:a16="http://schemas.microsoft.com/office/drawing/2014/main" id="{7237536C-22F0-4D90-B324-6133E8A35A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34" r="34607" b="-1"/>
          <a:stretch/>
        </p:blipFill>
        <p:spPr bwMode="auto">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E3BB782-58E3-4081-BA6E-83E2BCFB9418}"/>
              </a:ext>
            </a:extLst>
          </p:cNvPr>
          <p:cNvSpPr>
            <a:spLocks noGrp="1"/>
          </p:cNvSpPr>
          <p:nvPr>
            <p:ph idx="1"/>
          </p:nvPr>
        </p:nvSpPr>
        <p:spPr>
          <a:xfrm>
            <a:off x="5986332" y="2438400"/>
            <a:ext cx="5443666" cy="3785821"/>
          </a:xfrm>
        </p:spPr>
        <p:txBody>
          <a:bodyPr>
            <a:normAutofit lnSpcReduction="10000"/>
          </a:bodyPr>
          <a:lstStyle/>
          <a:p>
            <a:pPr marL="0" indent="0" algn="r">
              <a:buNone/>
            </a:pPr>
            <a:r>
              <a:rPr lang="en-US" sz="3200" dirty="0">
                <a:solidFill>
                  <a:schemeClr val="tx1"/>
                </a:solidFill>
              </a:rPr>
              <a:t>An economy is an area of the production, distribution and trade, as well as consumption of goods and services by different agents.</a:t>
            </a:r>
          </a:p>
          <a:p>
            <a:pPr marL="0" indent="0" algn="r">
              <a:buNone/>
            </a:pPr>
            <a:endParaRPr lang="en-US" sz="3200" dirty="0">
              <a:solidFill>
                <a:schemeClr val="tx1"/>
              </a:solidFill>
            </a:endParaRPr>
          </a:p>
          <a:p>
            <a:pPr marL="0" indent="0" algn="r">
              <a:buNone/>
            </a:pPr>
            <a:r>
              <a:rPr lang="en-US" sz="2400" i="1" dirty="0">
                <a:solidFill>
                  <a:schemeClr val="tx1"/>
                </a:solidFill>
              </a:rPr>
              <a:t>Source: Wikipedia</a:t>
            </a:r>
          </a:p>
        </p:txBody>
      </p:sp>
    </p:spTree>
    <p:extLst>
      <p:ext uri="{BB962C8B-B14F-4D97-AF65-F5344CB8AC3E}">
        <p14:creationId xmlns:p14="http://schemas.microsoft.com/office/powerpoint/2010/main" val="1720308479"/>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FA542-6459-4CC0-BB41-F0E8F29B07E6}"/>
              </a:ext>
            </a:extLst>
          </p:cNvPr>
          <p:cNvSpPr>
            <a:spLocks noGrp="1"/>
          </p:cNvSpPr>
          <p:nvPr>
            <p:ph type="ctrTitle"/>
          </p:nvPr>
        </p:nvSpPr>
        <p:spPr/>
        <p:txBody>
          <a:bodyPr/>
          <a:lstStyle/>
          <a:p>
            <a:r>
              <a:rPr lang="en-US" dirty="0"/>
              <a:t>Doughnut Economics</a:t>
            </a:r>
          </a:p>
        </p:txBody>
      </p:sp>
      <p:sp>
        <p:nvSpPr>
          <p:cNvPr id="3" name="Subtitle 2">
            <a:extLst>
              <a:ext uri="{FF2B5EF4-FFF2-40B4-BE49-F238E27FC236}">
                <a16:creationId xmlns:a16="http://schemas.microsoft.com/office/drawing/2014/main" id="{61B6FC1A-1FEF-40A9-995C-9A914107904B}"/>
              </a:ext>
            </a:extLst>
          </p:cNvPr>
          <p:cNvSpPr>
            <a:spLocks noGrp="1"/>
          </p:cNvSpPr>
          <p:nvPr>
            <p:ph type="subTitle" idx="1"/>
          </p:nvPr>
        </p:nvSpPr>
        <p:spPr/>
        <p:txBody>
          <a:bodyPr>
            <a:normAutofit fontScale="92500" lnSpcReduction="10000"/>
          </a:bodyPr>
          <a:lstStyle/>
          <a:p>
            <a:r>
              <a:rPr lang="en-US" dirty="0"/>
              <a:t>: 7 Ways to Think Like a 21</a:t>
            </a:r>
            <a:r>
              <a:rPr lang="en-US" baseline="30000" dirty="0"/>
              <a:t>st</a:t>
            </a:r>
            <a:r>
              <a:rPr lang="en-US" dirty="0"/>
              <a:t> Century Economist</a:t>
            </a:r>
          </a:p>
          <a:p>
            <a:r>
              <a:rPr lang="en-US" dirty="0"/>
              <a:t>By Kate </a:t>
            </a:r>
            <a:r>
              <a:rPr lang="en-US" dirty="0" err="1"/>
              <a:t>Raworth</a:t>
            </a:r>
            <a:endParaRPr lang="en-US" dirty="0"/>
          </a:p>
        </p:txBody>
      </p:sp>
    </p:spTree>
    <p:extLst>
      <p:ext uri="{BB962C8B-B14F-4D97-AF65-F5344CB8AC3E}">
        <p14:creationId xmlns:p14="http://schemas.microsoft.com/office/powerpoint/2010/main" val="774802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56" name="Straight Connector 44">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57" name="Rectangle 46">
            <a:extLst>
              <a:ext uri="{FF2B5EF4-FFF2-40B4-BE49-F238E27FC236}">
                <a16:creationId xmlns:a16="http://schemas.microsoft.com/office/drawing/2014/main" id="{BCB3501C-0BF6-4941-B958-27196AD9A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0CAD1E0-5CC2-45AA-9B04-4FBF3078F17C}"/>
              </a:ext>
            </a:extLst>
          </p:cNvPr>
          <p:cNvSpPr>
            <a:spLocks noGrp="1"/>
          </p:cNvSpPr>
          <p:nvPr>
            <p:ph type="title"/>
          </p:nvPr>
        </p:nvSpPr>
        <p:spPr>
          <a:xfrm>
            <a:off x="8188391" y="1143293"/>
            <a:ext cx="3350016" cy="4268965"/>
          </a:xfrm>
        </p:spPr>
        <p:txBody>
          <a:bodyPr vert="horz" lIns="91440" tIns="45720" rIns="91440" bIns="45720" rtlCol="0" anchor="t">
            <a:normAutofit/>
          </a:bodyPr>
          <a:lstStyle/>
          <a:p>
            <a:pPr algn="l">
              <a:lnSpc>
                <a:spcPct val="85000"/>
              </a:lnSpc>
            </a:pPr>
            <a:r>
              <a:rPr lang="en-US" dirty="0">
                <a:solidFill>
                  <a:schemeClr val="bg1"/>
                </a:solidFill>
              </a:rPr>
              <a:t>1.</a:t>
            </a:r>
            <a:br>
              <a:rPr lang="en-US" dirty="0">
                <a:solidFill>
                  <a:schemeClr val="bg1"/>
                </a:solidFill>
              </a:rPr>
            </a:br>
            <a:r>
              <a:rPr lang="en-US" dirty="0">
                <a:solidFill>
                  <a:schemeClr val="bg1"/>
                </a:solidFill>
              </a:rPr>
              <a:t>CHANGE THE GOAL : The Doughnut</a:t>
            </a:r>
          </a:p>
        </p:txBody>
      </p:sp>
      <p:sp useBgFill="1">
        <p:nvSpPr>
          <p:cNvPr id="58" name="Rectangle 48">
            <a:extLst>
              <a:ext uri="{FF2B5EF4-FFF2-40B4-BE49-F238E27FC236}">
                <a16:creationId xmlns:a16="http://schemas.microsoft.com/office/drawing/2014/main" id="{5D42485B-30FD-4C7E-978A-3962892E3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5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59" name="Straight Connector 50">
            <a:extLst>
              <a:ext uri="{FF2B5EF4-FFF2-40B4-BE49-F238E27FC236}">
                <a16:creationId xmlns:a16="http://schemas.microsoft.com/office/drawing/2014/main" id="{703E6347-0C1B-4131-8BB1-F198DEFDF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picture containing green&#10;&#10;Description automatically generated">
            <a:extLst>
              <a:ext uri="{FF2B5EF4-FFF2-40B4-BE49-F238E27FC236}">
                <a16:creationId xmlns:a16="http://schemas.microsoft.com/office/drawing/2014/main" id="{2BC3406C-127C-4829-985D-0148D6FF7E92}"/>
              </a:ext>
            </a:extLst>
          </p:cNvPr>
          <p:cNvPicPr>
            <a:picLocks noChangeAspect="1"/>
          </p:cNvPicPr>
          <p:nvPr/>
        </p:nvPicPr>
        <p:blipFill rotWithShape="1">
          <a:blip r:embed="rId2"/>
          <a:srcRect r="1" b="3398"/>
          <a:stretch/>
        </p:blipFill>
        <p:spPr>
          <a:xfrm>
            <a:off x="1573300" y="1122511"/>
            <a:ext cx="5212604" cy="5099272"/>
          </a:xfrm>
          <a:prstGeom prst="rect">
            <a:avLst/>
          </a:prstGeom>
        </p:spPr>
      </p:pic>
      <p:sp>
        <p:nvSpPr>
          <p:cNvPr id="60" name="Freeform 6">
            <a:extLst>
              <a:ext uri="{FF2B5EF4-FFF2-40B4-BE49-F238E27FC236}">
                <a16:creationId xmlns:a16="http://schemas.microsoft.com/office/drawing/2014/main" id="{97E55B52-5304-40DB-BE2D-8EEB104CA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Tree>
    <p:extLst>
      <p:ext uri="{BB962C8B-B14F-4D97-AF65-F5344CB8AC3E}">
        <p14:creationId xmlns:p14="http://schemas.microsoft.com/office/powerpoint/2010/main" val="1217728249"/>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F29F651D-5822-4875-8601-F4E7BA1441FE}"/>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A53BC9-EA54-488C-8073-C8A122DD11B2}"/>
              </a:ext>
            </a:extLst>
          </p:cNvPr>
          <p:cNvSpPr>
            <a:spLocks noGrp="1"/>
          </p:cNvSpPr>
          <p:nvPr>
            <p:ph type="title"/>
          </p:nvPr>
        </p:nvSpPr>
        <p:spPr>
          <a:xfrm>
            <a:off x="762000" y="559678"/>
            <a:ext cx="3833906" cy="4952492"/>
          </a:xfrm>
        </p:spPr>
        <p:txBody>
          <a:bodyPr anchor="ctr">
            <a:normAutofit/>
          </a:bodyPr>
          <a:lstStyle/>
          <a:p>
            <a:r>
              <a:rPr lang="en-US" sz="3500" cap="all" dirty="0">
                <a:solidFill>
                  <a:schemeClr val="tx1"/>
                </a:solidFill>
              </a:rPr>
              <a:t>GOAL: HUMAN PROSPERITY IN A FLOURISHING WEB OF LIFE</a:t>
            </a:r>
            <a:endParaRPr lang="en-US" sz="3500" dirty="0">
              <a:solidFill>
                <a:schemeClr val="tx1"/>
              </a:solidFill>
            </a:endParaRPr>
          </a:p>
        </p:txBody>
      </p:sp>
      <p:cxnSp>
        <p:nvCxnSpPr>
          <p:cNvPr id="21" name="Straight Connector 20">
            <a:extLst>
              <a:ext uri="{FF2B5EF4-FFF2-40B4-BE49-F238E27FC236}">
                <a16:creationId xmlns:a16="http://schemas.microsoft.com/office/drawing/2014/main" id="{12703091-5792-4A74-A935-4B885713E5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Freeform 6">
            <a:extLst>
              <a:ext uri="{FF2B5EF4-FFF2-40B4-BE49-F238E27FC236}">
                <a16:creationId xmlns:a16="http://schemas.microsoft.com/office/drawing/2014/main" id="{33F10E2D-8FFE-4EA2-A7E5-21091F2EB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graphicFrame>
        <p:nvGraphicFramePr>
          <p:cNvPr id="5" name="Content Placeholder 2">
            <a:extLst>
              <a:ext uri="{FF2B5EF4-FFF2-40B4-BE49-F238E27FC236}">
                <a16:creationId xmlns:a16="http://schemas.microsoft.com/office/drawing/2014/main" id="{37FFBE4E-4C95-4769-AA88-651318079CBB}"/>
              </a:ext>
            </a:extLst>
          </p:cNvPr>
          <p:cNvGraphicFramePr>
            <a:graphicFrameLocks noGrp="1"/>
          </p:cNvGraphicFramePr>
          <p:nvPr>
            <p:ph idx="1"/>
            <p:extLst>
              <p:ext uri="{D42A27DB-BD31-4B8C-83A1-F6EECF244321}">
                <p14:modId xmlns:p14="http://schemas.microsoft.com/office/powerpoint/2010/main" val="1353407678"/>
              </p:ext>
            </p:extLst>
          </p:nvPr>
        </p:nvGraphicFramePr>
        <p:xfrm>
          <a:off x="5181600" y="569066"/>
          <a:ext cx="6248398" cy="4952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623683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23" name="Straight Connector 22">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CB3501C-0BF6-4941-B958-27196AD9A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8A4E417-34C1-4C19-8126-E30EB274E530}"/>
              </a:ext>
            </a:extLst>
          </p:cNvPr>
          <p:cNvSpPr>
            <a:spLocks noGrp="1"/>
          </p:cNvSpPr>
          <p:nvPr>
            <p:ph type="title"/>
          </p:nvPr>
        </p:nvSpPr>
        <p:spPr>
          <a:xfrm>
            <a:off x="8188390" y="1143293"/>
            <a:ext cx="3595619" cy="4268965"/>
          </a:xfrm>
        </p:spPr>
        <p:txBody>
          <a:bodyPr vert="horz" lIns="91440" tIns="45720" rIns="91440" bIns="45720" rtlCol="0" anchor="t">
            <a:normAutofit/>
          </a:bodyPr>
          <a:lstStyle/>
          <a:p>
            <a:pPr algn="l">
              <a:lnSpc>
                <a:spcPct val="85000"/>
              </a:lnSpc>
            </a:pPr>
            <a:r>
              <a:rPr lang="en-US" dirty="0">
                <a:solidFill>
                  <a:schemeClr val="bg1"/>
                </a:solidFill>
              </a:rPr>
              <a:t>2.</a:t>
            </a:r>
            <a:br>
              <a:rPr lang="en-US" dirty="0">
                <a:solidFill>
                  <a:schemeClr val="bg1"/>
                </a:solidFill>
              </a:rPr>
            </a:br>
            <a:r>
              <a:rPr lang="en-US" dirty="0">
                <a:solidFill>
                  <a:schemeClr val="bg1"/>
                </a:solidFill>
              </a:rPr>
              <a:t>SEE THE BIG PICTURE : Embedded Economy</a:t>
            </a:r>
          </a:p>
        </p:txBody>
      </p:sp>
      <p:sp useBgFill="1">
        <p:nvSpPr>
          <p:cNvPr id="27" name="Rectangle 26">
            <a:extLst>
              <a:ext uri="{FF2B5EF4-FFF2-40B4-BE49-F238E27FC236}">
                <a16:creationId xmlns:a16="http://schemas.microsoft.com/office/drawing/2014/main" id="{5D42485B-30FD-4C7E-978A-3962892E3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5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29" name="Straight Connector 28">
            <a:extLst>
              <a:ext uri="{FF2B5EF4-FFF2-40B4-BE49-F238E27FC236}">
                <a16:creationId xmlns:a16="http://schemas.microsoft.com/office/drawing/2014/main" id="{703E6347-0C1B-4131-8BB1-F198DEFDF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meter&#10;&#10;Description automatically generated">
            <a:extLst>
              <a:ext uri="{FF2B5EF4-FFF2-40B4-BE49-F238E27FC236}">
                <a16:creationId xmlns:a16="http://schemas.microsoft.com/office/drawing/2014/main" id="{E5BD4409-CF72-4DCC-B431-AECF1A046B3F}"/>
              </a:ext>
            </a:extLst>
          </p:cNvPr>
          <p:cNvPicPr>
            <a:picLocks noChangeAspect="1"/>
          </p:cNvPicPr>
          <p:nvPr/>
        </p:nvPicPr>
        <p:blipFill>
          <a:blip r:embed="rId2"/>
          <a:stretch>
            <a:fillRect/>
          </a:stretch>
        </p:blipFill>
        <p:spPr>
          <a:xfrm>
            <a:off x="1128096" y="1551350"/>
            <a:ext cx="6103012" cy="4241593"/>
          </a:xfrm>
          <a:prstGeom prst="rect">
            <a:avLst/>
          </a:prstGeom>
        </p:spPr>
      </p:pic>
      <p:sp>
        <p:nvSpPr>
          <p:cNvPr id="31" name="Freeform 6">
            <a:extLst>
              <a:ext uri="{FF2B5EF4-FFF2-40B4-BE49-F238E27FC236}">
                <a16:creationId xmlns:a16="http://schemas.microsoft.com/office/drawing/2014/main" id="{97E55B52-5304-40DB-BE2D-8EEB104CA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Tree>
    <p:extLst>
      <p:ext uri="{BB962C8B-B14F-4D97-AF65-F5344CB8AC3E}">
        <p14:creationId xmlns:p14="http://schemas.microsoft.com/office/powerpoint/2010/main" val="4243171518"/>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222"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9223" name="Straight Connector 74">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1AAF3F2-3976-4F80-9FBA-B6317515DAC1}"/>
              </a:ext>
            </a:extLst>
          </p:cNvPr>
          <p:cNvSpPr txBox="1"/>
          <p:nvPr/>
        </p:nvSpPr>
        <p:spPr>
          <a:xfrm>
            <a:off x="5269584" y="1143293"/>
            <a:ext cx="6268824" cy="4268965"/>
          </a:xfrm>
          <a:prstGeom prst="rect">
            <a:avLst/>
          </a:prstGeom>
        </p:spPr>
        <p:txBody>
          <a:bodyPr vert="horz" lIns="91440" tIns="45720" rIns="91440" bIns="45720" rtlCol="0" anchor="t">
            <a:normAutofit/>
          </a:bodyPr>
          <a:lstStyle/>
          <a:p>
            <a:pPr defTabSz="914400">
              <a:lnSpc>
                <a:spcPct val="85000"/>
              </a:lnSpc>
              <a:spcBef>
                <a:spcPct val="0"/>
              </a:spcBef>
              <a:spcAft>
                <a:spcPts val="600"/>
              </a:spcAft>
            </a:pPr>
            <a:r>
              <a:rPr lang="en-US" sz="7700" i="1" cap="all">
                <a:solidFill>
                  <a:schemeClr val="tx2"/>
                </a:solidFill>
                <a:latin typeface="+mj-lt"/>
                <a:ea typeface="+mj-ea"/>
                <a:cs typeface="+mj-cs"/>
              </a:rPr>
              <a:t>Circular Flow Diagram</a:t>
            </a:r>
          </a:p>
        </p:txBody>
      </p:sp>
      <p:cxnSp>
        <p:nvCxnSpPr>
          <p:cNvPr id="9224" name="Straight Connector 76">
            <a:extLst>
              <a:ext uri="{FF2B5EF4-FFF2-40B4-BE49-F238E27FC236}">
                <a16:creationId xmlns:a16="http://schemas.microsoft.com/office/drawing/2014/main" id="{82B63E72-7408-4057-9252-96FD5A96FF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9220" name="Picture 4" descr="Image result for circular flow diagram doughnut economics">
            <a:extLst>
              <a:ext uri="{FF2B5EF4-FFF2-40B4-BE49-F238E27FC236}">
                <a16:creationId xmlns:a16="http://schemas.microsoft.com/office/drawing/2014/main" id="{233B0BD1-46E6-4A32-AD8A-9D38168E0E6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28096" y="1326358"/>
            <a:ext cx="3507217" cy="46996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225" name="Freeform 6">
            <a:extLst>
              <a:ext uri="{FF2B5EF4-FFF2-40B4-BE49-F238E27FC236}">
                <a16:creationId xmlns:a16="http://schemas.microsoft.com/office/drawing/2014/main" id="{3D7FEF0C-4D68-4415-9855-9AB242AEA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284282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9" name="Straight Connector 8">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7865333E-6BF7-40FE-AC7D-EB8A0900A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4BCBA59A-0993-446C-BF59-6B905075D8FB}"/>
              </a:ext>
            </a:extLst>
          </p:cNvPr>
          <p:cNvSpPr>
            <a:spLocks noGrp="1"/>
          </p:cNvSpPr>
          <p:nvPr>
            <p:ph type="title"/>
          </p:nvPr>
        </p:nvSpPr>
        <p:spPr>
          <a:xfrm>
            <a:off x="2797126" y="2678464"/>
            <a:ext cx="8832898" cy="3798420"/>
          </a:xfrm>
        </p:spPr>
        <p:txBody>
          <a:bodyPr vert="horz" lIns="91440" tIns="45720" rIns="91440" bIns="45720" rtlCol="0" anchor="t">
            <a:normAutofit/>
          </a:bodyPr>
          <a:lstStyle/>
          <a:p>
            <a:pPr algn="l">
              <a:lnSpc>
                <a:spcPct val="85000"/>
              </a:lnSpc>
            </a:pPr>
            <a:r>
              <a:rPr lang="en-US" sz="8000" cap="all">
                <a:solidFill>
                  <a:schemeClr val="tx2"/>
                </a:solidFill>
              </a:rPr>
              <a:t>Big Picture Activism</a:t>
            </a:r>
          </a:p>
        </p:txBody>
      </p:sp>
      <p:sp>
        <p:nvSpPr>
          <p:cNvPr id="13" name="Freeform 6">
            <a:extLst>
              <a:ext uri="{FF2B5EF4-FFF2-40B4-BE49-F238E27FC236}">
                <a16:creationId xmlns:a16="http://schemas.microsoft.com/office/drawing/2014/main" id="{C971C6CD-6DA8-4FDD-A89B-4B681DEA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1457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5" name="Straight Connector 14">
            <a:extLst>
              <a:ext uri="{FF2B5EF4-FFF2-40B4-BE49-F238E27FC236}">
                <a16:creationId xmlns:a16="http://schemas.microsoft.com/office/drawing/2014/main" id="{ED3CBB7D-B825-489C-9789-70D05A25C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65120" y="2519131"/>
            <a:ext cx="932688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68538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18972F-8470-4C5B-A2E5-D89A86767654}"/>
              </a:ext>
            </a:extLst>
          </p:cNvPr>
          <p:cNvSpPr>
            <a:spLocks noGrp="1"/>
          </p:cNvSpPr>
          <p:nvPr>
            <p:ph type="title"/>
          </p:nvPr>
        </p:nvSpPr>
        <p:spPr>
          <a:xfrm>
            <a:off x="5986331" y="633779"/>
            <a:ext cx="5443665" cy="2068478"/>
          </a:xfrm>
        </p:spPr>
        <p:txBody>
          <a:bodyPr>
            <a:normAutofit/>
          </a:bodyPr>
          <a:lstStyle/>
          <a:p>
            <a:r>
              <a:rPr lang="en-US" dirty="0">
                <a:solidFill>
                  <a:schemeClr val="tx1"/>
                </a:solidFill>
              </a:rPr>
              <a:t>Economy:</a:t>
            </a:r>
          </a:p>
        </p:txBody>
      </p:sp>
      <p:sp>
        <p:nvSpPr>
          <p:cNvPr id="193" name="Freeform: Shape 192">
            <a:extLst>
              <a:ext uri="{FF2B5EF4-FFF2-40B4-BE49-F238E27FC236}">
                <a16:creationId xmlns:a16="http://schemas.microsoft.com/office/drawing/2014/main" id="{5D44B584-65A7-4029-A075-505AA5EA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43666" cy="6858000"/>
          </a:xfrm>
          <a:custGeom>
            <a:avLst/>
            <a:gdLst>
              <a:gd name="connsiteX0" fmla="*/ 0 w 5443666"/>
              <a:gd name="connsiteY0" fmla="*/ 0 h 6845983"/>
              <a:gd name="connsiteX1" fmla="*/ 3595564 w 5443666"/>
              <a:gd name="connsiteY1" fmla="*/ 0 h 6845983"/>
              <a:gd name="connsiteX2" fmla="*/ 3746607 w 5443666"/>
              <a:gd name="connsiteY2" fmla="*/ 118697 h 6845983"/>
              <a:gd name="connsiteX3" fmla="*/ 5443666 w 5443666"/>
              <a:gd name="connsiteY3" fmla="*/ 3717234 h 6845983"/>
              <a:gd name="connsiteX4" fmla="*/ 4378763 w 5443666"/>
              <a:gd name="connsiteY4" fmla="*/ 6683615 h 6845983"/>
              <a:gd name="connsiteX5" fmla="*/ 4238117 w 5443666"/>
              <a:gd name="connsiteY5" fmla="*/ 6845983 h 6845983"/>
              <a:gd name="connsiteX6" fmla="*/ 0 w 5443666"/>
              <a:gd name="connsiteY6" fmla="*/ 6845983 h 68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3666" h="6845983">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A picture containing electronics, holding, circuit, monitor&#10;&#10;Description automatically generated">
            <a:extLst>
              <a:ext uri="{FF2B5EF4-FFF2-40B4-BE49-F238E27FC236}">
                <a16:creationId xmlns:a16="http://schemas.microsoft.com/office/drawing/2014/main" id="{7237536C-22F0-4D90-B324-6133E8A35A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34" r="34607" b="-1"/>
          <a:stretch/>
        </p:blipFill>
        <p:spPr bwMode="auto">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E3BB782-58E3-4081-BA6E-83E2BCFB9418}"/>
              </a:ext>
            </a:extLst>
          </p:cNvPr>
          <p:cNvSpPr>
            <a:spLocks noGrp="1"/>
          </p:cNvSpPr>
          <p:nvPr>
            <p:ph idx="1"/>
          </p:nvPr>
        </p:nvSpPr>
        <p:spPr>
          <a:xfrm>
            <a:off x="5986332" y="2438400"/>
            <a:ext cx="5443666" cy="3785821"/>
          </a:xfrm>
        </p:spPr>
        <p:txBody>
          <a:bodyPr>
            <a:normAutofit lnSpcReduction="10000"/>
          </a:bodyPr>
          <a:lstStyle/>
          <a:p>
            <a:pPr marL="0" indent="0" algn="r">
              <a:buNone/>
            </a:pPr>
            <a:r>
              <a:rPr lang="en-US" sz="3200" dirty="0">
                <a:solidFill>
                  <a:schemeClr val="tx1"/>
                </a:solidFill>
              </a:rPr>
              <a:t>An economy is an area of the production, distribution and trade, as well as consumption of goods and services by different agents.</a:t>
            </a:r>
          </a:p>
          <a:p>
            <a:pPr marL="0" indent="0" algn="r">
              <a:buNone/>
            </a:pPr>
            <a:endParaRPr lang="en-US" sz="3200" dirty="0">
              <a:solidFill>
                <a:schemeClr val="tx1"/>
              </a:solidFill>
            </a:endParaRPr>
          </a:p>
          <a:p>
            <a:pPr marL="0" indent="0" algn="r">
              <a:buNone/>
            </a:pPr>
            <a:r>
              <a:rPr lang="en-US" sz="2400" i="1" dirty="0">
                <a:solidFill>
                  <a:schemeClr val="tx1"/>
                </a:solidFill>
              </a:rPr>
              <a:t>Source: Wikipedia</a:t>
            </a:r>
          </a:p>
        </p:txBody>
      </p:sp>
      <p:sp>
        <p:nvSpPr>
          <p:cNvPr id="194" name="Freeform 6">
            <a:extLst>
              <a:ext uri="{FF2B5EF4-FFF2-40B4-BE49-F238E27FC236}">
                <a16:creationId xmlns:a16="http://schemas.microsoft.com/office/drawing/2014/main" id="{D3686B33-4E07-4542-8F02-1876C8359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79"/>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38752378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6" name="Freeform 6">
            <a:extLst>
              <a:ext uri="{FF2B5EF4-FFF2-40B4-BE49-F238E27FC236}">
                <a16:creationId xmlns:a16="http://schemas.microsoft.com/office/drawing/2014/main" id="{CEA861C5-3CE8-4AD0-925C-836509B2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48" name="Straight Connector 47">
            <a:extLst>
              <a:ext uri="{FF2B5EF4-FFF2-40B4-BE49-F238E27FC236}">
                <a16:creationId xmlns:a16="http://schemas.microsoft.com/office/drawing/2014/main" id="{EDB3FAAF-5FDF-4576-8E8B-8BE25DB8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50" name="Rectangle 49">
            <a:extLst>
              <a:ext uri="{FF2B5EF4-FFF2-40B4-BE49-F238E27FC236}">
                <a16:creationId xmlns:a16="http://schemas.microsoft.com/office/drawing/2014/main" id="{14AE7F72-7DE7-469B-884D-41DF6E3E2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C96CD62A-F3C5-44AA-9AEA-6CA6794499B8}"/>
              </a:ext>
            </a:extLst>
          </p:cNvPr>
          <p:cNvSpPr>
            <a:spLocks noGrp="1"/>
          </p:cNvSpPr>
          <p:nvPr>
            <p:ph type="title"/>
          </p:nvPr>
        </p:nvSpPr>
        <p:spPr>
          <a:xfrm>
            <a:off x="8116716" y="1143293"/>
            <a:ext cx="3421691" cy="5100987"/>
          </a:xfrm>
        </p:spPr>
        <p:txBody>
          <a:bodyPr vert="horz" lIns="91440" tIns="45720" rIns="91440" bIns="45720" rtlCol="0" anchor="t">
            <a:normAutofit/>
          </a:bodyPr>
          <a:lstStyle/>
          <a:p>
            <a:pPr algn="l">
              <a:lnSpc>
                <a:spcPct val="85000"/>
              </a:lnSpc>
            </a:pPr>
            <a:r>
              <a:rPr lang="en-US" sz="3400" cap="all">
                <a:solidFill>
                  <a:schemeClr val="tx2"/>
                </a:solidFill>
              </a:rPr>
              <a:t>Where are You working and how?</a:t>
            </a:r>
          </a:p>
        </p:txBody>
      </p:sp>
      <p:sp>
        <p:nvSpPr>
          <p:cNvPr id="52" name="Freeform 6">
            <a:extLst>
              <a:ext uri="{FF2B5EF4-FFF2-40B4-BE49-F238E27FC236}">
                <a16:creationId xmlns:a16="http://schemas.microsoft.com/office/drawing/2014/main" id="{676184BD-E35A-4076-A646-FB2CD9234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54" name="Straight Connector 53">
            <a:extLst>
              <a:ext uri="{FF2B5EF4-FFF2-40B4-BE49-F238E27FC236}">
                <a16:creationId xmlns:a16="http://schemas.microsoft.com/office/drawing/2014/main" id="{DAD3FAB1-4DDF-4AE7-8F23-1BD35D5332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14763"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27" name="Diagram 26">
            <a:extLst>
              <a:ext uri="{FF2B5EF4-FFF2-40B4-BE49-F238E27FC236}">
                <a16:creationId xmlns:a16="http://schemas.microsoft.com/office/drawing/2014/main" id="{1353B729-375B-4D5D-BF63-AE94D11E45FA}"/>
              </a:ext>
            </a:extLst>
          </p:cNvPr>
          <p:cNvGraphicFramePr/>
          <p:nvPr/>
        </p:nvGraphicFramePr>
        <p:xfrm>
          <a:off x="1353542" y="1146205"/>
          <a:ext cx="6010169" cy="5209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Arrow: Down 30">
            <a:extLst>
              <a:ext uri="{FF2B5EF4-FFF2-40B4-BE49-F238E27FC236}">
                <a16:creationId xmlns:a16="http://schemas.microsoft.com/office/drawing/2014/main" id="{8284736F-E908-474B-A355-46C41824F8B0}"/>
              </a:ext>
            </a:extLst>
          </p:cNvPr>
          <p:cNvSpPr/>
          <p:nvPr/>
        </p:nvSpPr>
        <p:spPr>
          <a:xfrm>
            <a:off x="1649896" y="782914"/>
            <a:ext cx="172278" cy="40629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2" name="TextBox 31">
            <a:extLst>
              <a:ext uri="{FF2B5EF4-FFF2-40B4-BE49-F238E27FC236}">
                <a16:creationId xmlns:a16="http://schemas.microsoft.com/office/drawing/2014/main" id="{6B77280F-564C-49EA-8F68-89EE1DC2787D}"/>
              </a:ext>
            </a:extLst>
          </p:cNvPr>
          <p:cNvSpPr txBox="1"/>
          <p:nvPr/>
        </p:nvSpPr>
        <p:spPr>
          <a:xfrm>
            <a:off x="333636" y="2771706"/>
            <a:ext cx="461665" cy="2098010"/>
          </a:xfrm>
          <a:prstGeom prst="rect">
            <a:avLst/>
          </a:prstGeom>
          <a:noFill/>
        </p:spPr>
        <p:txBody>
          <a:bodyPr vert="vert270"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Leverage Increases</a:t>
            </a:r>
          </a:p>
        </p:txBody>
      </p:sp>
      <p:sp>
        <p:nvSpPr>
          <p:cNvPr id="33" name="TextBox 32">
            <a:extLst>
              <a:ext uri="{FF2B5EF4-FFF2-40B4-BE49-F238E27FC236}">
                <a16:creationId xmlns:a16="http://schemas.microsoft.com/office/drawing/2014/main" id="{46AF66F6-46EA-41D0-B7DB-EC590EA36176}"/>
              </a:ext>
            </a:extLst>
          </p:cNvPr>
          <p:cNvSpPr txBox="1"/>
          <p:nvPr/>
        </p:nvSpPr>
        <p:spPr>
          <a:xfrm>
            <a:off x="406364" y="502217"/>
            <a:ext cx="2252869" cy="369332"/>
          </a:xfrm>
          <a:prstGeom prst="rect">
            <a:avLst/>
          </a:prstGeom>
          <a:solidFill>
            <a:srgbClr val="E39234"/>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Level of Perspective</a:t>
            </a:r>
          </a:p>
        </p:txBody>
      </p:sp>
      <p:sp>
        <p:nvSpPr>
          <p:cNvPr id="36" name="TextBox 35">
            <a:extLst>
              <a:ext uri="{FF2B5EF4-FFF2-40B4-BE49-F238E27FC236}">
                <a16:creationId xmlns:a16="http://schemas.microsoft.com/office/drawing/2014/main" id="{4B4653A1-C50F-45A2-9FE0-0992F70AEC81}"/>
              </a:ext>
            </a:extLst>
          </p:cNvPr>
          <p:cNvSpPr txBox="1"/>
          <p:nvPr/>
        </p:nvSpPr>
        <p:spPr>
          <a:xfrm>
            <a:off x="3672760" y="666344"/>
            <a:ext cx="15520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Action Mode</a:t>
            </a:r>
          </a:p>
        </p:txBody>
      </p:sp>
      <p:sp>
        <p:nvSpPr>
          <p:cNvPr id="38" name="Arrow: Down 37">
            <a:extLst>
              <a:ext uri="{FF2B5EF4-FFF2-40B4-BE49-F238E27FC236}">
                <a16:creationId xmlns:a16="http://schemas.microsoft.com/office/drawing/2014/main" id="{49F36A29-D281-4826-B457-ECD00B86C38F}"/>
              </a:ext>
            </a:extLst>
          </p:cNvPr>
          <p:cNvSpPr/>
          <p:nvPr/>
        </p:nvSpPr>
        <p:spPr>
          <a:xfrm flipV="1">
            <a:off x="684082" y="1189204"/>
            <a:ext cx="222437" cy="566879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272600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23" name="Straight Connector 22">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CB3501C-0BF6-4941-B958-27196AD9A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4AE6FEE7-FF77-4E2E-9196-BE97AA150E24}"/>
              </a:ext>
            </a:extLst>
          </p:cNvPr>
          <p:cNvSpPr>
            <a:spLocks noGrp="1"/>
          </p:cNvSpPr>
          <p:nvPr>
            <p:ph type="title"/>
          </p:nvPr>
        </p:nvSpPr>
        <p:spPr>
          <a:xfrm>
            <a:off x="8188391" y="1143293"/>
            <a:ext cx="3350016" cy="4268965"/>
          </a:xfrm>
        </p:spPr>
        <p:txBody>
          <a:bodyPr vert="horz" lIns="91440" tIns="45720" rIns="91440" bIns="45720" rtlCol="0" anchor="t">
            <a:normAutofit fontScale="90000"/>
          </a:bodyPr>
          <a:lstStyle/>
          <a:p>
            <a:pPr algn="l">
              <a:lnSpc>
                <a:spcPct val="85000"/>
              </a:lnSpc>
            </a:pPr>
            <a:r>
              <a:rPr lang="en-US" dirty="0">
                <a:solidFill>
                  <a:schemeClr val="bg1"/>
                </a:solidFill>
              </a:rPr>
              <a:t>3.</a:t>
            </a:r>
            <a:br>
              <a:rPr lang="en-US" dirty="0">
                <a:solidFill>
                  <a:schemeClr val="bg1"/>
                </a:solidFill>
              </a:rPr>
            </a:br>
            <a:r>
              <a:rPr lang="en-US" dirty="0">
                <a:solidFill>
                  <a:schemeClr val="bg1"/>
                </a:solidFill>
              </a:rPr>
              <a:t>NURTURE HUMAN NATURE : Social Adaptable Humans</a:t>
            </a:r>
          </a:p>
        </p:txBody>
      </p:sp>
      <p:sp useBgFill="1">
        <p:nvSpPr>
          <p:cNvPr id="27" name="Rectangle 26">
            <a:extLst>
              <a:ext uri="{FF2B5EF4-FFF2-40B4-BE49-F238E27FC236}">
                <a16:creationId xmlns:a16="http://schemas.microsoft.com/office/drawing/2014/main" id="{5D42485B-30FD-4C7E-978A-3962892E3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5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29" name="Straight Connector 28">
            <a:extLst>
              <a:ext uri="{FF2B5EF4-FFF2-40B4-BE49-F238E27FC236}">
                <a16:creationId xmlns:a16="http://schemas.microsoft.com/office/drawing/2014/main" id="{703E6347-0C1B-4131-8BB1-F198DEFDF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n animal&#10;&#10;Description automatically generated">
            <a:extLst>
              <a:ext uri="{FF2B5EF4-FFF2-40B4-BE49-F238E27FC236}">
                <a16:creationId xmlns:a16="http://schemas.microsoft.com/office/drawing/2014/main" id="{68D79CBA-92FB-44DE-82A3-EC71D3F0D37A}"/>
              </a:ext>
            </a:extLst>
          </p:cNvPr>
          <p:cNvPicPr>
            <a:picLocks noChangeAspect="1"/>
          </p:cNvPicPr>
          <p:nvPr/>
        </p:nvPicPr>
        <p:blipFill>
          <a:blip r:embed="rId2"/>
          <a:stretch>
            <a:fillRect/>
          </a:stretch>
        </p:blipFill>
        <p:spPr>
          <a:xfrm>
            <a:off x="1162281" y="1122511"/>
            <a:ext cx="6034641" cy="5099272"/>
          </a:xfrm>
          <a:prstGeom prst="rect">
            <a:avLst/>
          </a:prstGeom>
        </p:spPr>
      </p:pic>
      <p:sp>
        <p:nvSpPr>
          <p:cNvPr id="31" name="Freeform 6">
            <a:extLst>
              <a:ext uri="{FF2B5EF4-FFF2-40B4-BE49-F238E27FC236}">
                <a16:creationId xmlns:a16="http://schemas.microsoft.com/office/drawing/2014/main" id="{97E55B52-5304-40DB-BE2D-8EEB104CA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Tree>
    <p:extLst>
      <p:ext uri="{BB962C8B-B14F-4D97-AF65-F5344CB8AC3E}">
        <p14:creationId xmlns:p14="http://schemas.microsoft.com/office/powerpoint/2010/main" val="3560518895"/>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28D199-5613-46E8-86D3-D6DC54376F21}"/>
              </a:ext>
            </a:extLst>
          </p:cNvPr>
          <p:cNvPicPr>
            <a:picLocks noChangeAspect="1"/>
          </p:cNvPicPr>
          <p:nvPr/>
        </p:nvPicPr>
        <p:blipFill rotWithShape="1">
          <a:blip r:embed="rId2">
            <a:alphaModFix amt="40000"/>
          </a:blip>
          <a:srcRect t="4648" b="10766"/>
          <a:stretch/>
        </p:blipFill>
        <p:spPr>
          <a:xfrm>
            <a:off x="20" y="10"/>
            <a:ext cx="12191980" cy="6857990"/>
          </a:xfrm>
          <a:prstGeom prst="rect">
            <a:avLst/>
          </a:prstGeom>
        </p:spPr>
      </p:pic>
      <p:sp>
        <p:nvSpPr>
          <p:cNvPr id="2" name="Title 1">
            <a:extLst>
              <a:ext uri="{FF2B5EF4-FFF2-40B4-BE49-F238E27FC236}">
                <a16:creationId xmlns:a16="http://schemas.microsoft.com/office/drawing/2014/main" id="{71339EAD-9750-4C12-96C1-DBD51866CEE5}"/>
              </a:ext>
            </a:extLst>
          </p:cNvPr>
          <p:cNvSpPr>
            <a:spLocks noGrp="1"/>
          </p:cNvSpPr>
          <p:nvPr>
            <p:ph type="title"/>
          </p:nvPr>
        </p:nvSpPr>
        <p:spPr>
          <a:xfrm>
            <a:off x="762000" y="559678"/>
            <a:ext cx="3833906" cy="4952492"/>
          </a:xfrm>
        </p:spPr>
        <p:txBody>
          <a:bodyPr anchor="ctr">
            <a:normAutofit/>
          </a:bodyPr>
          <a:lstStyle/>
          <a:p>
            <a:r>
              <a:rPr lang="en-US" sz="5400">
                <a:solidFill>
                  <a:schemeClr val="tx1"/>
                </a:solidFill>
              </a:rPr>
              <a:t>Cultural Ecology</a:t>
            </a:r>
            <a:endParaRPr lang="en-US" sz="5400" dirty="0">
              <a:solidFill>
                <a:schemeClr val="tx1"/>
              </a:solidFill>
            </a:endParaRPr>
          </a:p>
        </p:txBody>
      </p:sp>
      <p:sp>
        <p:nvSpPr>
          <p:cNvPr id="3" name="Content Placeholder 2">
            <a:extLst>
              <a:ext uri="{FF2B5EF4-FFF2-40B4-BE49-F238E27FC236}">
                <a16:creationId xmlns:a16="http://schemas.microsoft.com/office/drawing/2014/main" id="{96398AE0-D484-4E45-A52C-E55A7568D142}"/>
              </a:ext>
            </a:extLst>
          </p:cNvPr>
          <p:cNvSpPr>
            <a:spLocks noGrp="1"/>
          </p:cNvSpPr>
          <p:nvPr>
            <p:ph idx="1"/>
          </p:nvPr>
        </p:nvSpPr>
        <p:spPr>
          <a:xfrm>
            <a:off x="5181600" y="569065"/>
            <a:ext cx="6248398" cy="5630655"/>
          </a:xfrm>
        </p:spPr>
        <p:txBody>
          <a:bodyPr anchor="ctr">
            <a:normAutofit lnSpcReduction="10000"/>
          </a:bodyPr>
          <a:lstStyle/>
          <a:p>
            <a:pPr marL="0" indent="0">
              <a:buClr>
                <a:srgbClr val="856A4A"/>
              </a:buClr>
              <a:buNone/>
            </a:pPr>
            <a:r>
              <a:rPr lang="en-US" sz="2400">
                <a:solidFill>
                  <a:schemeClr val="tx1"/>
                </a:solidFill>
              </a:rPr>
              <a:t>Cultural Ecology : an ethnological approach that sees the modes of production of societies around the world as adaptations to their local environments.</a:t>
            </a:r>
          </a:p>
          <a:p>
            <a:pPr marL="0" indent="0">
              <a:buClr>
                <a:srgbClr val="856A4A"/>
              </a:buClr>
              <a:buNone/>
            </a:pPr>
            <a:r>
              <a:rPr lang="en-US" sz="2400" i="1">
                <a:solidFill>
                  <a:schemeClr val="tx1"/>
                </a:solidFill>
              </a:rPr>
              <a:t>Source: Sacred Ecology</a:t>
            </a:r>
          </a:p>
          <a:p>
            <a:pPr>
              <a:buClr>
                <a:srgbClr val="856A4A"/>
              </a:buClr>
            </a:pPr>
            <a:endParaRPr lang="en-US" sz="2400">
              <a:solidFill>
                <a:schemeClr val="tx1"/>
              </a:solidFill>
            </a:endParaRPr>
          </a:p>
          <a:p>
            <a:pPr>
              <a:buClr>
                <a:srgbClr val="856A4A"/>
              </a:buClr>
            </a:pPr>
            <a:endParaRPr lang="en-US" sz="2400">
              <a:solidFill>
                <a:schemeClr val="tx1"/>
              </a:solidFill>
            </a:endParaRPr>
          </a:p>
          <a:p>
            <a:pPr marL="0" indent="0">
              <a:buClr>
                <a:srgbClr val="856A4A"/>
              </a:buClr>
              <a:buNone/>
            </a:pPr>
            <a:r>
              <a:rPr lang="en-US" sz="2400" b="1">
                <a:solidFill>
                  <a:schemeClr val="tx1"/>
                </a:solidFill>
              </a:rPr>
              <a:t>“Just as the biosphere requires diversity for its strength, so it is among human cultures, where diversity and acceptance of difference are the true bases of peaceful and harmonious relationships.”</a:t>
            </a:r>
          </a:p>
          <a:p>
            <a:pPr marL="0" indent="0">
              <a:buClr>
                <a:srgbClr val="856A4A"/>
              </a:buClr>
              <a:buNone/>
            </a:pPr>
            <a:r>
              <a:rPr lang="en-US" sz="2400">
                <a:solidFill>
                  <a:schemeClr val="tx1"/>
                </a:solidFill>
              </a:rPr>
              <a:t>~Helena Norberg-Hodge</a:t>
            </a:r>
            <a:endParaRPr lang="en-US" sz="2400" dirty="0">
              <a:solidFill>
                <a:schemeClr val="tx1"/>
              </a:solidFill>
            </a:endParaRPr>
          </a:p>
        </p:txBody>
      </p:sp>
      <p:cxnSp>
        <p:nvCxnSpPr>
          <p:cNvPr id="10" name="Straight Connector 9">
            <a:extLst>
              <a:ext uri="{FF2B5EF4-FFF2-40B4-BE49-F238E27FC236}">
                <a16:creationId xmlns:a16="http://schemas.microsoft.com/office/drawing/2014/main" id="{12703091-5792-4A74-A935-4B885713E5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6">
            <a:extLst>
              <a:ext uri="{FF2B5EF4-FFF2-40B4-BE49-F238E27FC236}">
                <a16:creationId xmlns:a16="http://schemas.microsoft.com/office/drawing/2014/main" id="{33F10E2D-8FFE-4EA2-A7E5-21091F2EB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970368492"/>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2" name="Straight Connector 11">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CB3501C-0BF6-4941-B958-27196AD9A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74A12254-3E22-4A67-8496-729A395BFCE5}"/>
              </a:ext>
            </a:extLst>
          </p:cNvPr>
          <p:cNvSpPr>
            <a:spLocks noGrp="1"/>
          </p:cNvSpPr>
          <p:nvPr>
            <p:ph type="title"/>
          </p:nvPr>
        </p:nvSpPr>
        <p:spPr>
          <a:xfrm>
            <a:off x="8188391" y="1143293"/>
            <a:ext cx="3350016" cy="4268965"/>
          </a:xfrm>
        </p:spPr>
        <p:txBody>
          <a:bodyPr vert="horz" lIns="91440" tIns="45720" rIns="91440" bIns="45720" rtlCol="0" anchor="t">
            <a:normAutofit fontScale="90000"/>
          </a:bodyPr>
          <a:lstStyle/>
          <a:p>
            <a:pPr algn="l">
              <a:lnSpc>
                <a:spcPct val="85000"/>
              </a:lnSpc>
            </a:pPr>
            <a:r>
              <a:rPr lang="en-US" dirty="0">
                <a:solidFill>
                  <a:schemeClr val="bg1"/>
                </a:solidFill>
              </a:rPr>
              <a:t>4.</a:t>
            </a:r>
            <a:br>
              <a:rPr lang="en-US" dirty="0">
                <a:solidFill>
                  <a:schemeClr val="bg1"/>
                </a:solidFill>
              </a:rPr>
            </a:br>
            <a:r>
              <a:rPr lang="en-US" dirty="0">
                <a:solidFill>
                  <a:schemeClr val="bg1"/>
                </a:solidFill>
              </a:rPr>
              <a:t>GET SAVVY WITH SYSTEMS : Dynamic Complexity</a:t>
            </a:r>
          </a:p>
        </p:txBody>
      </p:sp>
      <p:sp useBgFill="1">
        <p:nvSpPr>
          <p:cNvPr id="16" name="Rectangle 15">
            <a:extLst>
              <a:ext uri="{FF2B5EF4-FFF2-40B4-BE49-F238E27FC236}">
                <a16:creationId xmlns:a16="http://schemas.microsoft.com/office/drawing/2014/main" id="{5D42485B-30FD-4C7E-978A-3962892E3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5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18" name="Straight Connector 17">
            <a:extLst>
              <a:ext uri="{FF2B5EF4-FFF2-40B4-BE49-F238E27FC236}">
                <a16:creationId xmlns:a16="http://schemas.microsoft.com/office/drawing/2014/main" id="{703E6347-0C1B-4131-8BB1-F198DEFDF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drawing of a face&#10;&#10;Description automatically generated">
            <a:extLst>
              <a:ext uri="{FF2B5EF4-FFF2-40B4-BE49-F238E27FC236}">
                <a16:creationId xmlns:a16="http://schemas.microsoft.com/office/drawing/2014/main" id="{53153899-EC1E-4785-A175-E72C960C8B5D}"/>
              </a:ext>
            </a:extLst>
          </p:cNvPr>
          <p:cNvPicPr>
            <a:picLocks noGrp="1" noChangeAspect="1"/>
          </p:cNvPicPr>
          <p:nvPr>
            <p:ph idx="1"/>
          </p:nvPr>
        </p:nvPicPr>
        <p:blipFill>
          <a:blip r:embed="rId2"/>
          <a:stretch>
            <a:fillRect/>
          </a:stretch>
        </p:blipFill>
        <p:spPr>
          <a:xfrm>
            <a:off x="1128096" y="2268454"/>
            <a:ext cx="6103012" cy="2807385"/>
          </a:xfrm>
          <a:prstGeom prst="rect">
            <a:avLst/>
          </a:prstGeom>
        </p:spPr>
      </p:pic>
      <p:sp>
        <p:nvSpPr>
          <p:cNvPr id="20" name="Freeform 6">
            <a:extLst>
              <a:ext uri="{FF2B5EF4-FFF2-40B4-BE49-F238E27FC236}">
                <a16:creationId xmlns:a16="http://schemas.microsoft.com/office/drawing/2014/main" id="{97E55B52-5304-40DB-BE2D-8EEB104CA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Tree>
    <p:extLst>
      <p:ext uri="{BB962C8B-B14F-4D97-AF65-F5344CB8AC3E}">
        <p14:creationId xmlns:p14="http://schemas.microsoft.com/office/powerpoint/2010/main" val="2749782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 name="Rectangle 25">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C0084240-3644-4839-B208-A88E64503607}"/>
              </a:ext>
            </a:extLst>
          </p:cNvPr>
          <p:cNvSpPr>
            <a:spLocks noGrp="1"/>
          </p:cNvSpPr>
          <p:nvPr>
            <p:ph type="title"/>
          </p:nvPr>
        </p:nvSpPr>
        <p:spPr>
          <a:xfrm>
            <a:off x="960120" y="434101"/>
            <a:ext cx="7169753" cy="1232750"/>
          </a:xfrm>
        </p:spPr>
        <p:txBody>
          <a:bodyPr anchor="b">
            <a:normAutofit/>
          </a:bodyPr>
          <a:lstStyle/>
          <a:p>
            <a:r>
              <a:rPr lang="en-US">
                <a:solidFill>
                  <a:schemeClr val="bg1"/>
                </a:solidFill>
              </a:rPr>
              <a:t>Don’t be rigid.</a:t>
            </a:r>
          </a:p>
        </p:txBody>
      </p:sp>
      <p:cxnSp>
        <p:nvCxnSpPr>
          <p:cNvPr id="28" name="Straight Connector 27">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93853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3" name="Content Placeholder 2">
            <a:extLst>
              <a:ext uri="{FF2B5EF4-FFF2-40B4-BE49-F238E27FC236}">
                <a16:creationId xmlns:a16="http://schemas.microsoft.com/office/drawing/2014/main" id="{68CE385E-CCB9-43CE-A368-959CC4B2E826}"/>
              </a:ext>
            </a:extLst>
          </p:cNvPr>
          <p:cNvSpPr>
            <a:spLocks noGrp="1"/>
          </p:cNvSpPr>
          <p:nvPr>
            <p:ph idx="1"/>
          </p:nvPr>
        </p:nvSpPr>
        <p:spPr>
          <a:xfrm>
            <a:off x="960119" y="2942252"/>
            <a:ext cx="10266681" cy="3172409"/>
          </a:xfrm>
        </p:spPr>
        <p:txBody>
          <a:bodyPr>
            <a:normAutofit/>
          </a:bodyPr>
          <a:lstStyle/>
          <a:p>
            <a:pPr marL="0" indent="0">
              <a:buNone/>
            </a:pPr>
            <a:r>
              <a:rPr lang="en-US" sz="3600" dirty="0"/>
              <a:t>“…we become blinded by the beauty of the conceptual model … and lose our bearings, mistaking it for reality itself. We end up seducing ourselves.”</a:t>
            </a:r>
          </a:p>
          <a:p>
            <a:pPr marL="0" indent="0">
              <a:buNone/>
            </a:pPr>
            <a:endParaRPr lang="en-US" dirty="0"/>
          </a:p>
          <a:p>
            <a:pPr marL="0" indent="0">
              <a:buNone/>
            </a:pPr>
            <a:r>
              <a:rPr lang="en-US" i="1" dirty="0"/>
              <a:t>Source: Chapin (1988) quoted in Sacred Ecology</a:t>
            </a:r>
          </a:p>
        </p:txBody>
      </p:sp>
    </p:spTree>
    <p:extLst>
      <p:ext uri="{BB962C8B-B14F-4D97-AF65-F5344CB8AC3E}">
        <p14:creationId xmlns:p14="http://schemas.microsoft.com/office/powerpoint/2010/main" val="2552051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8940BF86-1545-454F-930D-D633E83BA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AB85B1B-A324-4154-82ED-F84EFDBCA03C}"/>
              </a:ext>
            </a:extLst>
          </p:cNvPr>
          <p:cNvSpPr>
            <a:spLocks noGrp="1"/>
          </p:cNvSpPr>
          <p:nvPr>
            <p:ph type="title"/>
          </p:nvPr>
        </p:nvSpPr>
        <p:spPr>
          <a:xfrm>
            <a:off x="651767" y="643466"/>
            <a:ext cx="3689094" cy="5286594"/>
          </a:xfrm>
        </p:spPr>
        <p:txBody>
          <a:bodyPr vert="horz" lIns="91440" tIns="45720" rIns="91440" bIns="45720" rtlCol="0">
            <a:normAutofit/>
          </a:bodyPr>
          <a:lstStyle/>
          <a:p>
            <a:pPr>
              <a:spcBef>
                <a:spcPts val="0"/>
              </a:spcBef>
              <a:spcAft>
                <a:spcPts val="600"/>
              </a:spcAft>
            </a:pPr>
            <a:r>
              <a:rPr lang="en-US" sz="4000"/>
              <a:t>Identify the leverage points.</a:t>
            </a:r>
            <a:br>
              <a:rPr lang="en-US" sz="4000"/>
            </a:br>
            <a:br>
              <a:rPr lang="en-US" sz="4000"/>
            </a:br>
            <a:r>
              <a:rPr lang="en-US" sz="4000"/>
              <a:t>Use what’s already available.</a:t>
            </a:r>
            <a:br>
              <a:rPr lang="en-US" sz="4000"/>
            </a:br>
            <a:endParaRPr lang="en-US" sz="4000" cap="all"/>
          </a:p>
        </p:txBody>
      </p:sp>
      <p:cxnSp>
        <p:nvCxnSpPr>
          <p:cNvPr id="86" name="Straight Connector 85">
            <a:extLst>
              <a:ext uri="{FF2B5EF4-FFF2-40B4-BE49-F238E27FC236}">
                <a16:creationId xmlns:a16="http://schemas.microsoft.com/office/drawing/2014/main" id="{6BAD51BF-92DF-4BA7-A185-7E1D78DF4E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2596" y="643466"/>
            <a:ext cx="0" cy="6214534"/>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9" name="Content Placeholder 2">
            <a:extLst>
              <a:ext uri="{FF2B5EF4-FFF2-40B4-BE49-F238E27FC236}">
                <a16:creationId xmlns:a16="http://schemas.microsoft.com/office/drawing/2014/main" id="{0E03C66A-BCD6-4A14-AAEE-54B63D516AE5}"/>
              </a:ext>
            </a:extLst>
          </p:cNvPr>
          <p:cNvSpPr>
            <a:spLocks noGrp="1"/>
          </p:cNvSpPr>
          <p:nvPr>
            <p:ph idx="1"/>
          </p:nvPr>
        </p:nvSpPr>
        <p:spPr>
          <a:xfrm>
            <a:off x="4984328" y="643466"/>
            <a:ext cx="6147498" cy="4964126"/>
          </a:xfrm>
        </p:spPr>
        <p:txBody>
          <a:bodyPr vert="horz" lIns="91440" tIns="45720" rIns="91440" bIns="45720" rtlCol="0">
            <a:normAutofit/>
          </a:bodyPr>
          <a:lstStyle/>
          <a:p>
            <a:pPr marL="0" indent="0">
              <a:spcBef>
                <a:spcPts val="0"/>
              </a:spcBef>
              <a:spcAft>
                <a:spcPts val="600"/>
              </a:spcAft>
              <a:buNone/>
            </a:pPr>
            <a:r>
              <a:rPr lang="en-US" sz="1800" cap="all" dirty="0"/>
              <a:t>“Don’t be an unthinking intervenor and destroy the system’s own self-maintenance capacities … Before you charge in to make things better, pay attention to what was already there.”</a:t>
            </a:r>
            <a:br>
              <a:rPr lang="en-US" sz="1800" cap="all" dirty="0"/>
            </a:br>
            <a:br>
              <a:rPr lang="en-US" sz="1800" cap="all" dirty="0"/>
            </a:br>
            <a:r>
              <a:rPr lang="en-US" sz="1800" cap="all" dirty="0"/>
              <a:t>				~Donella Meadows</a:t>
            </a:r>
            <a:endParaRPr lang="en-US" sz="1800" i="1" dirty="0"/>
          </a:p>
        </p:txBody>
      </p:sp>
      <p:sp>
        <p:nvSpPr>
          <p:cNvPr id="88" name="Freeform 6">
            <a:extLst>
              <a:ext uri="{FF2B5EF4-FFF2-40B4-BE49-F238E27FC236}">
                <a16:creationId xmlns:a16="http://schemas.microsoft.com/office/drawing/2014/main" id="{4FA98957-023B-4B4C-B8F5-A60254A63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5380579"/>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699579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3D4E69A3-AF36-427D-AD1D-695E4362C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3" name="Rectangle 52">
            <a:extLst>
              <a:ext uri="{FF2B5EF4-FFF2-40B4-BE49-F238E27FC236}">
                <a16:creationId xmlns:a16="http://schemas.microsoft.com/office/drawing/2014/main" id="{759B06A6-211C-43A2-8278-A81EAAD3AA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72000"/>
            <a:ext cx="12191998"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ACFE76B9-C520-43E5-AB64-525C7D793B6E}"/>
              </a:ext>
            </a:extLst>
          </p:cNvPr>
          <p:cNvSpPr>
            <a:spLocks noGrp="1"/>
          </p:cNvSpPr>
          <p:nvPr>
            <p:ph type="title"/>
          </p:nvPr>
        </p:nvSpPr>
        <p:spPr>
          <a:xfrm>
            <a:off x="840510" y="4747491"/>
            <a:ext cx="7289364" cy="1273806"/>
          </a:xfrm>
        </p:spPr>
        <p:txBody>
          <a:bodyPr anchor="b">
            <a:normAutofit/>
          </a:bodyPr>
          <a:lstStyle/>
          <a:p>
            <a:pPr algn="l"/>
            <a:r>
              <a:rPr lang="en-US" sz="4600">
                <a:solidFill>
                  <a:schemeClr val="bg1"/>
                </a:solidFill>
              </a:rPr>
              <a:t>Knowledge-Practice-Belief</a:t>
            </a:r>
          </a:p>
        </p:txBody>
      </p:sp>
      <p:sp>
        <p:nvSpPr>
          <p:cNvPr id="55" name="Freeform 6">
            <a:extLst>
              <a:ext uri="{FF2B5EF4-FFF2-40B4-BE49-F238E27FC236}">
                <a16:creationId xmlns:a16="http://schemas.microsoft.com/office/drawing/2014/main" id="{A3444B27-B543-4CF9-AB5E-E91187473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20214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cxnSp>
        <p:nvCxnSpPr>
          <p:cNvPr id="57" name="Straight Connector 56">
            <a:extLst>
              <a:ext uri="{FF2B5EF4-FFF2-40B4-BE49-F238E27FC236}">
                <a16:creationId xmlns:a16="http://schemas.microsoft.com/office/drawing/2014/main" id="{333CEE56-E85F-4F4D-ABDB-0F0424AED67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F8AE96C-BFBC-47A7-9F3E-1B1A8C3069C5}"/>
              </a:ext>
            </a:extLst>
          </p:cNvPr>
          <p:cNvSpPr/>
          <p:nvPr/>
        </p:nvSpPr>
        <p:spPr>
          <a:xfrm>
            <a:off x="9460362" y="6488668"/>
            <a:ext cx="23236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orbel" panose="020B0503020204020204"/>
                <a:ea typeface="+mn-ea"/>
                <a:cs typeface="+mn-cs"/>
              </a:rPr>
              <a:t>Source: Sacred Ecology</a:t>
            </a:r>
          </a:p>
        </p:txBody>
      </p:sp>
      <p:graphicFrame>
        <p:nvGraphicFramePr>
          <p:cNvPr id="46" name="Content Placeholder 2">
            <a:extLst>
              <a:ext uri="{FF2B5EF4-FFF2-40B4-BE49-F238E27FC236}">
                <a16:creationId xmlns:a16="http://schemas.microsoft.com/office/drawing/2014/main" id="{B5DE3D9D-1B50-4403-957E-D32A95CF87F7}"/>
              </a:ext>
            </a:extLst>
          </p:cNvPr>
          <p:cNvGraphicFramePr>
            <a:graphicFrameLocks noGrp="1"/>
          </p:cNvGraphicFramePr>
          <p:nvPr>
            <p:ph idx="1"/>
          </p:nvPr>
        </p:nvGraphicFramePr>
        <p:xfrm>
          <a:off x="318053" y="238539"/>
          <a:ext cx="11465958" cy="4041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5282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8D8EBC88-6355-4D2D-BBA2-0384A2AD73B0}"/>
              </a:ext>
            </a:extLst>
          </p:cNvPr>
          <p:cNvSpPr>
            <a:spLocks noGrp="1"/>
          </p:cNvSpPr>
          <p:nvPr>
            <p:ph type="title"/>
          </p:nvPr>
        </p:nvSpPr>
        <p:spPr>
          <a:xfrm>
            <a:off x="762000" y="559678"/>
            <a:ext cx="3567915" cy="4952492"/>
          </a:xfrm>
        </p:spPr>
        <p:txBody>
          <a:bodyPr>
            <a:normAutofit/>
          </a:bodyPr>
          <a:lstStyle/>
          <a:p>
            <a:r>
              <a:rPr lang="en-US" dirty="0">
                <a:solidFill>
                  <a:schemeClr val="bg1"/>
                </a:solidFill>
              </a:rPr>
              <a:t>Ethical Economic Principles from </a:t>
            </a:r>
            <a:r>
              <a:rPr lang="en-US" dirty="0" err="1">
                <a:solidFill>
                  <a:schemeClr val="bg1"/>
                </a:solidFill>
              </a:rPr>
              <a:t>DeMartino</a:t>
            </a:r>
            <a:r>
              <a:rPr lang="en-US" dirty="0">
                <a:solidFill>
                  <a:schemeClr val="bg1"/>
                </a:solidFill>
              </a:rPr>
              <a:t>:</a:t>
            </a:r>
          </a:p>
        </p:txBody>
      </p:sp>
      <p:cxnSp>
        <p:nvCxnSpPr>
          <p:cNvPr id="19" name="Straight Connector 15">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0" name="Content Placeholder 2">
            <a:extLst>
              <a:ext uri="{FF2B5EF4-FFF2-40B4-BE49-F238E27FC236}">
                <a16:creationId xmlns:a16="http://schemas.microsoft.com/office/drawing/2014/main" id="{A07282F2-0425-4D0E-9D84-0E3A84F0CE89}"/>
              </a:ext>
            </a:extLst>
          </p:cNvPr>
          <p:cNvGraphicFramePr>
            <a:graphicFrameLocks noGrp="1"/>
          </p:cNvGraphicFramePr>
          <p:nvPr>
            <p:ph idx="1"/>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6197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2" name="Straight Connector 11">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CB3501C-0BF6-4941-B958-27196AD9A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3CFAEE4F-04E8-45BF-BE21-7011697F6544}"/>
              </a:ext>
            </a:extLst>
          </p:cNvPr>
          <p:cNvSpPr>
            <a:spLocks noGrp="1"/>
          </p:cNvSpPr>
          <p:nvPr>
            <p:ph type="title"/>
          </p:nvPr>
        </p:nvSpPr>
        <p:spPr>
          <a:xfrm>
            <a:off x="8188390" y="1143293"/>
            <a:ext cx="3595620" cy="4268965"/>
          </a:xfrm>
        </p:spPr>
        <p:txBody>
          <a:bodyPr vert="horz" lIns="91440" tIns="45720" rIns="91440" bIns="45720" rtlCol="0" anchor="t">
            <a:normAutofit/>
          </a:bodyPr>
          <a:lstStyle/>
          <a:p>
            <a:pPr algn="l">
              <a:lnSpc>
                <a:spcPct val="85000"/>
              </a:lnSpc>
            </a:pPr>
            <a:r>
              <a:rPr lang="en-US" sz="4000" dirty="0">
                <a:solidFill>
                  <a:schemeClr val="bg1"/>
                </a:solidFill>
              </a:rPr>
              <a:t>5.</a:t>
            </a:r>
            <a:br>
              <a:rPr lang="en-US" sz="4000" dirty="0">
                <a:solidFill>
                  <a:schemeClr val="bg1"/>
                </a:solidFill>
              </a:rPr>
            </a:br>
            <a:r>
              <a:rPr lang="en-US" sz="4000" dirty="0">
                <a:solidFill>
                  <a:schemeClr val="bg1"/>
                </a:solidFill>
              </a:rPr>
              <a:t>DESIGN TO DISTRIBUTE : Distributive by Design</a:t>
            </a:r>
          </a:p>
        </p:txBody>
      </p:sp>
      <p:sp useBgFill="1">
        <p:nvSpPr>
          <p:cNvPr id="16" name="Rectangle 15">
            <a:extLst>
              <a:ext uri="{FF2B5EF4-FFF2-40B4-BE49-F238E27FC236}">
                <a16:creationId xmlns:a16="http://schemas.microsoft.com/office/drawing/2014/main" id="{5D42485B-30FD-4C7E-978A-3962892E3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5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18" name="Straight Connector 17">
            <a:extLst>
              <a:ext uri="{FF2B5EF4-FFF2-40B4-BE49-F238E27FC236}">
                <a16:creationId xmlns:a16="http://schemas.microsoft.com/office/drawing/2014/main" id="{703E6347-0C1B-4131-8BB1-F198DEFDF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building, dome&#10;&#10;Description automatically generated">
            <a:extLst>
              <a:ext uri="{FF2B5EF4-FFF2-40B4-BE49-F238E27FC236}">
                <a16:creationId xmlns:a16="http://schemas.microsoft.com/office/drawing/2014/main" id="{B6517C17-8B38-4211-B1D5-48B7B146CCC0}"/>
              </a:ext>
            </a:extLst>
          </p:cNvPr>
          <p:cNvPicPr>
            <a:picLocks noGrp="1" noChangeAspect="1"/>
          </p:cNvPicPr>
          <p:nvPr>
            <p:ph idx="1"/>
          </p:nvPr>
        </p:nvPicPr>
        <p:blipFill>
          <a:blip r:embed="rId2"/>
          <a:stretch>
            <a:fillRect/>
          </a:stretch>
        </p:blipFill>
        <p:spPr>
          <a:xfrm>
            <a:off x="1617154" y="1122511"/>
            <a:ext cx="5124896" cy="5099272"/>
          </a:xfrm>
          <a:prstGeom prst="rect">
            <a:avLst/>
          </a:prstGeom>
        </p:spPr>
      </p:pic>
      <p:sp>
        <p:nvSpPr>
          <p:cNvPr id="20" name="Freeform 6">
            <a:extLst>
              <a:ext uri="{FF2B5EF4-FFF2-40B4-BE49-F238E27FC236}">
                <a16:creationId xmlns:a16="http://schemas.microsoft.com/office/drawing/2014/main" id="{97E55B52-5304-40DB-BE2D-8EEB104CA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Tree>
    <p:extLst>
      <p:ext uri="{BB962C8B-B14F-4D97-AF65-F5344CB8AC3E}">
        <p14:creationId xmlns:p14="http://schemas.microsoft.com/office/powerpoint/2010/main" val="229283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212883E-84C3-42AD-B34A-4D2498251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929800-EEEF-468B-9877-A8F1C77C0F03}"/>
              </a:ext>
            </a:extLst>
          </p:cNvPr>
          <p:cNvSpPr>
            <a:spLocks noGrp="1"/>
          </p:cNvSpPr>
          <p:nvPr>
            <p:ph type="title"/>
          </p:nvPr>
        </p:nvSpPr>
        <p:spPr>
          <a:xfrm>
            <a:off x="7872618" y="663373"/>
            <a:ext cx="3684644" cy="1608487"/>
          </a:xfrm>
        </p:spPr>
        <p:txBody>
          <a:bodyPr>
            <a:normAutofit/>
          </a:bodyPr>
          <a:lstStyle/>
          <a:p>
            <a:pPr algn="l"/>
            <a:r>
              <a:rPr lang="en-US" sz="3900"/>
              <a:t>Redistribution</a:t>
            </a:r>
          </a:p>
        </p:txBody>
      </p:sp>
      <p:pic>
        <p:nvPicPr>
          <p:cNvPr id="9" name="Picture 4">
            <a:extLst>
              <a:ext uri="{FF2B5EF4-FFF2-40B4-BE49-F238E27FC236}">
                <a16:creationId xmlns:a16="http://schemas.microsoft.com/office/drawing/2014/main" id="{5E84EE57-21D2-48C2-A154-C22F0A74E8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39" b="6855"/>
          <a:stretch/>
        </p:blipFill>
        <p:spPr bwMode="auto">
          <a:xfrm>
            <a:off x="636915" y="1330319"/>
            <a:ext cx="6915663" cy="3890071"/>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25A28D78-0305-4DA2-A78C-EF9ADD3663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7543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3824D81-1B43-4530-9A17-DC1F0F047F3E}"/>
              </a:ext>
            </a:extLst>
          </p:cNvPr>
          <p:cNvSpPr>
            <a:spLocks noGrp="1"/>
          </p:cNvSpPr>
          <p:nvPr>
            <p:ph idx="1"/>
          </p:nvPr>
        </p:nvSpPr>
        <p:spPr>
          <a:xfrm>
            <a:off x="7872618" y="2422689"/>
            <a:ext cx="3684644" cy="3791848"/>
          </a:xfrm>
        </p:spPr>
        <p:txBody>
          <a:bodyPr>
            <a:normAutofit/>
          </a:bodyPr>
          <a:lstStyle/>
          <a:p>
            <a:r>
              <a:rPr lang="en-US" sz="2400" dirty="0"/>
              <a:t>Who owns the land?</a:t>
            </a:r>
          </a:p>
          <a:p>
            <a:r>
              <a:rPr lang="en-US" sz="2400" dirty="0"/>
              <a:t>Who makes your money?</a:t>
            </a:r>
          </a:p>
          <a:p>
            <a:r>
              <a:rPr lang="en-US" sz="2400" dirty="0"/>
              <a:t>Who will own the robots?</a:t>
            </a:r>
          </a:p>
          <a:p>
            <a:r>
              <a:rPr lang="en-US" sz="2400" dirty="0"/>
              <a:t>Who owns the ideas?</a:t>
            </a:r>
          </a:p>
        </p:txBody>
      </p:sp>
      <p:sp>
        <p:nvSpPr>
          <p:cNvPr id="23" name="Freeform 6">
            <a:extLst>
              <a:ext uri="{FF2B5EF4-FFF2-40B4-BE49-F238E27FC236}">
                <a16:creationId xmlns:a16="http://schemas.microsoft.com/office/drawing/2014/main" id="{DC5B7347-E281-4E2C-A95E-6A4A26315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Tree>
    <p:extLst>
      <p:ext uri="{BB962C8B-B14F-4D97-AF65-F5344CB8AC3E}">
        <p14:creationId xmlns:p14="http://schemas.microsoft.com/office/powerpoint/2010/main" val="113426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F08513EC-9E2E-4D8E-8ED0-B5F43F23F9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691" t="2999" r="32989" b="-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72187D-F4D6-4036-A3C5-D18C7D5257D4}"/>
              </a:ext>
            </a:extLst>
          </p:cNvPr>
          <p:cNvSpPr>
            <a:spLocks noGrp="1"/>
          </p:cNvSpPr>
          <p:nvPr>
            <p:ph type="title"/>
          </p:nvPr>
        </p:nvSpPr>
        <p:spPr>
          <a:xfrm>
            <a:off x="477980" y="1122363"/>
            <a:ext cx="4449619" cy="3204134"/>
          </a:xfrm>
        </p:spPr>
        <p:txBody>
          <a:bodyPr vert="horz" lIns="91440" tIns="45720" rIns="91440" bIns="45720" rtlCol="0" anchor="b">
            <a:normAutofit/>
          </a:bodyPr>
          <a:lstStyle/>
          <a:p>
            <a:r>
              <a:rPr lang="en-US" sz="4000" b="1" dirty="0">
                <a:latin typeface="Century Schoolbook" panose="02040604050505020304" pitchFamily="18" charset="0"/>
              </a:rPr>
              <a:t>CAPITALISM</a:t>
            </a:r>
            <a:endParaRPr lang="en-US" sz="4000" b="1" dirty="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A38E508-9621-4FF7-B6B6-AF7C5F6EB719}"/>
              </a:ext>
            </a:extLst>
          </p:cNvPr>
          <p:cNvSpPr/>
          <p:nvPr/>
        </p:nvSpPr>
        <p:spPr>
          <a:xfrm>
            <a:off x="477980" y="4785631"/>
            <a:ext cx="3504036" cy="954107"/>
          </a:xfrm>
          <a:prstGeom prst="rect">
            <a:avLst/>
          </a:prstGeom>
        </p:spPr>
        <p:txBody>
          <a:bodyPr wrap="none">
            <a:spAutoFit/>
          </a:bodyPr>
          <a:lstStyle/>
          <a:p>
            <a:r>
              <a:rPr lang="en-US" sz="2800">
                <a:latin typeface="Corbel" panose="020B0503020204020204" pitchFamily="34" charset="0"/>
              </a:rPr>
              <a:t>The Story That Shapes</a:t>
            </a:r>
          </a:p>
          <a:p>
            <a:r>
              <a:rPr lang="en-US" sz="2800">
                <a:latin typeface="Corbel" panose="020B0503020204020204" pitchFamily="34" charset="0"/>
              </a:rPr>
              <a:t>Our World</a:t>
            </a:r>
            <a:endParaRPr lang="en-US" sz="2800" dirty="0">
              <a:latin typeface="Corbel" panose="020B0503020204020204" pitchFamily="34" charset="0"/>
            </a:endParaRPr>
          </a:p>
        </p:txBody>
      </p:sp>
    </p:spTree>
    <p:extLst>
      <p:ext uri="{BB962C8B-B14F-4D97-AF65-F5344CB8AC3E}">
        <p14:creationId xmlns:p14="http://schemas.microsoft.com/office/powerpoint/2010/main" val="59449889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9" name="Straight Connector 8">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7865333E-6BF7-40FE-AC7D-EB8A0900A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4BCBA59A-0993-446C-BF59-6B905075D8FB}"/>
              </a:ext>
            </a:extLst>
          </p:cNvPr>
          <p:cNvSpPr>
            <a:spLocks noGrp="1"/>
          </p:cNvSpPr>
          <p:nvPr>
            <p:ph type="title"/>
          </p:nvPr>
        </p:nvSpPr>
        <p:spPr>
          <a:xfrm>
            <a:off x="2797126" y="2678464"/>
            <a:ext cx="8832898" cy="3798420"/>
          </a:xfrm>
        </p:spPr>
        <p:txBody>
          <a:bodyPr vert="horz" lIns="91440" tIns="45720" rIns="91440" bIns="45720" rtlCol="0" anchor="t">
            <a:normAutofit/>
          </a:bodyPr>
          <a:lstStyle/>
          <a:p>
            <a:pPr algn="l">
              <a:lnSpc>
                <a:spcPct val="85000"/>
              </a:lnSpc>
            </a:pPr>
            <a:r>
              <a:rPr lang="en-US" sz="8000" cap="all">
                <a:solidFill>
                  <a:schemeClr val="tx2"/>
                </a:solidFill>
              </a:rPr>
              <a:t>People Power</a:t>
            </a:r>
          </a:p>
        </p:txBody>
      </p:sp>
      <p:sp>
        <p:nvSpPr>
          <p:cNvPr id="13" name="Freeform 6">
            <a:extLst>
              <a:ext uri="{FF2B5EF4-FFF2-40B4-BE49-F238E27FC236}">
                <a16:creationId xmlns:a16="http://schemas.microsoft.com/office/drawing/2014/main" id="{C971C6CD-6DA8-4FDD-A89B-4B681DEA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1457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5" name="Straight Connector 14">
            <a:extLst>
              <a:ext uri="{FF2B5EF4-FFF2-40B4-BE49-F238E27FC236}">
                <a16:creationId xmlns:a16="http://schemas.microsoft.com/office/drawing/2014/main" id="{ED3CBB7D-B825-489C-9789-70D05A25C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65120" y="2519131"/>
            <a:ext cx="932688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768579"/>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Freeform 6">
            <a:extLst>
              <a:ext uri="{FF2B5EF4-FFF2-40B4-BE49-F238E27FC236}">
                <a16:creationId xmlns:a16="http://schemas.microsoft.com/office/drawing/2014/main" id="{CEA861C5-3CE8-4AD0-925C-836509B2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39" name="Straight Connector 38">
            <a:extLst>
              <a:ext uri="{FF2B5EF4-FFF2-40B4-BE49-F238E27FC236}">
                <a16:creationId xmlns:a16="http://schemas.microsoft.com/office/drawing/2014/main" id="{EDB3FAAF-5FDF-4576-8E8B-8BE25DB8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2390668-B293-4FCB-B5B9-29C93F5C8920}"/>
              </a:ext>
            </a:extLst>
          </p:cNvPr>
          <p:cNvPicPr>
            <a:picLocks noChangeAspect="1"/>
          </p:cNvPicPr>
          <p:nvPr/>
        </p:nvPicPr>
        <p:blipFill rotWithShape="1">
          <a:blip r:embed="rId2">
            <a:alphaModFix amt="40000"/>
          </a:blip>
          <a:srcRect t="15730"/>
          <a:stretch/>
        </p:blipFill>
        <p:spPr>
          <a:xfrm flipH="1">
            <a:off x="20" y="10"/>
            <a:ext cx="12191980" cy="6857990"/>
          </a:xfrm>
          <a:prstGeom prst="rect">
            <a:avLst/>
          </a:prstGeom>
        </p:spPr>
      </p:pic>
      <p:sp>
        <p:nvSpPr>
          <p:cNvPr id="2" name="Title 1">
            <a:extLst>
              <a:ext uri="{FF2B5EF4-FFF2-40B4-BE49-F238E27FC236}">
                <a16:creationId xmlns:a16="http://schemas.microsoft.com/office/drawing/2014/main" id="{0F4F88E8-30B5-4AD5-82B4-3A759BA82B18}"/>
              </a:ext>
            </a:extLst>
          </p:cNvPr>
          <p:cNvSpPr>
            <a:spLocks noGrp="1"/>
          </p:cNvSpPr>
          <p:nvPr>
            <p:ph type="title"/>
          </p:nvPr>
        </p:nvSpPr>
        <p:spPr>
          <a:xfrm>
            <a:off x="1088912" y="1143293"/>
            <a:ext cx="7635987" cy="4268965"/>
          </a:xfrm>
        </p:spPr>
        <p:txBody>
          <a:bodyPr vert="horz" lIns="91440" tIns="45720" rIns="91440" bIns="45720" rtlCol="0" anchor="t">
            <a:normAutofit/>
          </a:bodyPr>
          <a:lstStyle/>
          <a:p>
            <a:pPr algn="l">
              <a:lnSpc>
                <a:spcPct val="85000"/>
              </a:lnSpc>
            </a:pPr>
            <a:r>
              <a:rPr lang="en-US" sz="6000" cap="all">
                <a:solidFill>
                  <a:schemeClr val="tx2"/>
                </a:solidFill>
              </a:rPr>
              <a:t>Emergent Strategy</a:t>
            </a:r>
          </a:p>
        </p:txBody>
      </p:sp>
      <p:cxnSp>
        <p:nvCxnSpPr>
          <p:cNvPr id="41" name="Straight Connector 40">
            <a:extLst>
              <a:ext uri="{FF2B5EF4-FFF2-40B4-BE49-F238E27FC236}">
                <a16:creationId xmlns:a16="http://schemas.microsoft.com/office/drawing/2014/main" id="{AA94FB8C-E571-44EE-B6FB-9D4D378B5C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Freeform 6">
            <a:extLst>
              <a:ext uri="{FF2B5EF4-FFF2-40B4-BE49-F238E27FC236}">
                <a16:creationId xmlns:a16="http://schemas.microsoft.com/office/drawing/2014/main" id="{97EF6CE1-A1CD-4E7C-836A-7FE57149A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600823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800D5-81CC-4E8E-900D-B6ECC97E6319}"/>
              </a:ext>
            </a:extLst>
          </p:cNvPr>
          <p:cNvSpPr>
            <a:spLocks noGrp="1"/>
          </p:cNvSpPr>
          <p:nvPr>
            <p:ph type="ctrTitle"/>
          </p:nvPr>
        </p:nvSpPr>
        <p:spPr>
          <a:xfrm>
            <a:off x="1022646" y="86039"/>
            <a:ext cx="11036832" cy="1543978"/>
          </a:xfrm>
        </p:spPr>
        <p:txBody>
          <a:bodyPr>
            <a:noAutofit/>
          </a:bodyPr>
          <a:lstStyle/>
          <a:p>
            <a:pPr algn="l"/>
            <a:r>
              <a:rPr lang="en-US" sz="5400" dirty="0"/>
              <a:t>Complex Movements</a:t>
            </a:r>
            <a:br>
              <a:rPr lang="en-US" sz="5400" dirty="0"/>
            </a:br>
            <a:r>
              <a:rPr lang="en-US" sz="5400" dirty="0"/>
              <a:t>Emblem System</a:t>
            </a:r>
          </a:p>
        </p:txBody>
      </p:sp>
      <p:graphicFrame>
        <p:nvGraphicFramePr>
          <p:cNvPr id="13" name="Diagram 12">
            <a:extLst>
              <a:ext uri="{FF2B5EF4-FFF2-40B4-BE49-F238E27FC236}">
                <a16:creationId xmlns:a16="http://schemas.microsoft.com/office/drawing/2014/main" id="{DA2A583A-3B75-4669-97BE-00E1621003D3}"/>
              </a:ext>
            </a:extLst>
          </p:cNvPr>
          <p:cNvGraphicFramePr/>
          <p:nvPr/>
        </p:nvGraphicFramePr>
        <p:xfrm>
          <a:off x="1873820" y="1867592"/>
          <a:ext cx="9447626" cy="4747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64071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800D5-81CC-4E8E-900D-B6ECC97E6319}"/>
              </a:ext>
            </a:extLst>
          </p:cNvPr>
          <p:cNvSpPr>
            <a:spLocks noGrp="1"/>
          </p:cNvSpPr>
          <p:nvPr>
            <p:ph type="ctrTitle"/>
          </p:nvPr>
        </p:nvSpPr>
        <p:spPr>
          <a:xfrm>
            <a:off x="1022646" y="86039"/>
            <a:ext cx="11036832" cy="1543978"/>
          </a:xfrm>
        </p:spPr>
        <p:txBody>
          <a:bodyPr>
            <a:noAutofit/>
          </a:bodyPr>
          <a:lstStyle/>
          <a:p>
            <a:pPr algn="l"/>
            <a:r>
              <a:rPr lang="en-US" sz="5400" dirty="0"/>
              <a:t>Complex Movements</a:t>
            </a:r>
            <a:br>
              <a:rPr lang="en-US" sz="5400" dirty="0"/>
            </a:br>
            <a:r>
              <a:rPr lang="en-US" sz="5400" dirty="0"/>
              <a:t>Emblem System</a:t>
            </a:r>
          </a:p>
        </p:txBody>
      </p:sp>
      <p:graphicFrame>
        <p:nvGraphicFramePr>
          <p:cNvPr id="13" name="Diagram 12">
            <a:extLst>
              <a:ext uri="{FF2B5EF4-FFF2-40B4-BE49-F238E27FC236}">
                <a16:creationId xmlns:a16="http://schemas.microsoft.com/office/drawing/2014/main" id="{DA2A583A-3B75-4669-97BE-00E1621003D3}"/>
              </a:ext>
            </a:extLst>
          </p:cNvPr>
          <p:cNvGraphicFramePr/>
          <p:nvPr>
            <p:extLst>
              <p:ext uri="{D42A27DB-BD31-4B8C-83A1-F6EECF244321}">
                <p14:modId xmlns:p14="http://schemas.microsoft.com/office/powerpoint/2010/main" val="1510647169"/>
              </p:ext>
            </p:extLst>
          </p:nvPr>
        </p:nvGraphicFramePr>
        <p:xfrm>
          <a:off x="1873820" y="1867592"/>
          <a:ext cx="9447626" cy="4747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82385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2" name="Straight Connector 11">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CB3501C-0BF6-4941-B958-27196AD9A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7A9CFAE8-113A-4E99-A586-7D62E6385C12}"/>
              </a:ext>
            </a:extLst>
          </p:cNvPr>
          <p:cNvSpPr>
            <a:spLocks noGrp="1"/>
          </p:cNvSpPr>
          <p:nvPr>
            <p:ph type="title"/>
          </p:nvPr>
        </p:nvSpPr>
        <p:spPr>
          <a:xfrm>
            <a:off x="8188390" y="1143293"/>
            <a:ext cx="3595619" cy="4268965"/>
          </a:xfrm>
        </p:spPr>
        <p:txBody>
          <a:bodyPr vert="horz" lIns="91440" tIns="45720" rIns="91440" bIns="45720" rtlCol="0" anchor="t">
            <a:normAutofit/>
          </a:bodyPr>
          <a:lstStyle/>
          <a:p>
            <a:pPr algn="l">
              <a:lnSpc>
                <a:spcPct val="85000"/>
              </a:lnSpc>
            </a:pPr>
            <a:r>
              <a:rPr lang="en-US" sz="3600" dirty="0">
                <a:solidFill>
                  <a:schemeClr val="bg1"/>
                </a:solidFill>
              </a:rPr>
              <a:t>6.</a:t>
            </a:r>
            <a:br>
              <a:rPr lang="en-US" sz="3600" dirty="0">
                <a:solidFill>
                  <a:schemeClr val="bg1"/>
                </a:solidFill>
              </a:rPr>
            </a:br>
            <a:r>
              <a:rPr lang="en-US" sz="3600" dirty="0">
                <a:solidFill>
                  <a:schemeClr val="bg1"/>
                </a:solidFill>
              </a:rPr>
              <a:t>CREATE TO REGENERATE : Regenerative by Design</a:t>
            </a:r>
          </a:p>
        </p:txBody>
      </p:sp>
      <p:sp useBgFill="1">
        <p:nvSpPr>
          <p:cNvPr id="16" name="Rectangle 15">
            <a:extLst>
              <a:ext uri="{FF2B5EF4-FFF2-40B4-BE49-F238E27FC236}">
                <a16:creationId xmlns:a16="http://schemas.microsoft.com/office/drawing/2014/main" id="{5D42485B-30FD-4C7E-978A-3962892E3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5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18" name="Straight Connector 17">
            <a:extLst>
              <a:ext uri="{FF2B5EF4-FFF2-40B4-BE49-F238E27FC236}">
                <a16:creationId xmlns:a16="http://schemas.microsoft.com/office/drawing/2014/main" id="{703E6347-0C1B-4131-8BB1-F198DEFDF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 logo&#10;&#10;Description automatically generated">
            <a:extLst>
              <a:ext uri="{FF2B5EF4-FFF2-40B4-BE49-F238E27FC236}">
                <a16:creationId xmlns:a16="http://schemas.microsoft.com/office/drawing/2014/main" id="{03E1DF14-89FE-45B9-84A7-08D452A03334}"/>
              </a:ext>
            </a:extLst>
          </p:cNvPr>
          <p:cNvPicPr>
            <a:picLocks noGrp="1" noChangeAspect="1"/>
          </p:cNvPicPr>
          <p:nvPr>
            <p:ph idx="1"/>
          </p:nvPr>
        </p:nvPicPr>
        <p:blipFill>
          <a:blip r:embed="rId2"/>
          <a:stretch>
            <a:fillRect/>
          </a:stretch>
        </p:blipFill>
        <p:spPr>
          <a:xfrm>
            <a:off x="1128096" y="1459805"/>
            <a:ext cx="6103012" cy="4424683"/>
          </a:xfrm>
          <a:prstGeom prst="rect">
            <a:avLst/>
          </a:prstGeom>
        </p:spPr>
      </p:pic>
      <p:sp>
        <p:nvSpPr>
          <p:cNvPr id="20" name="Freeform 6">
            <a:extLst>
              <a:ext uri="{FF2B5EF4-FFF2-40B4-BE49-F238E27FC236}">
                <a16:creationId xmlns:a16="http://schemas.microsoft.com/office/drawing/2014/main" id="{97E55B52-5304-40DB-BE2D-8EEB104CA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Tree>
    <p:extLst>
      <p:ext uri="{BB962C8B-B14F-4D97-AF65-F5344CB8AC3E}">
        <p14:creationId xmlns:p14="http://schemas.microsoft.com/office/powerpoint/2010/main" val="3428102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18B0F80-1C8E-49FA-9B66-C9285753E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187540C-21B7-4C73-9C3F-5C6C17C369E1}"/>
              </a:ext>
            </a:extLst>
          </p:cNvPr>
          <p:cNvSpPr>
            <a:spLocks noGrp="1"/>
          </p:cNvSpPr>
          <p:nvPr>
            <p:ph type="title"/>
          </p:nvPr>
        </p:nvSpPr>
        <p:spPr>
          <a:xfrm>
            <a:off x="643467" y="643466"/>
            <a:ext cx="3933390" cy="4937287"/>
          </a:xfrm>
        </p:spPr>
        <p:txBody>
          <a:bodyPr anchor="ctr">
            <a:normAutofit/>
          </a:bodyPr>
          <a:lstStyle/>
          <a:p>
            <a:pPr algn="l"/>
            <a:r>
              <a:rPr lang="en-US" sz="4800" b="1" dirty="0">
                <a:solidFill>
                  <a:schemeClr val="tx1"/>
                </a:solidFill>
              </a:rPr>
              <a:t>The Generous City</a:t>
            </a:r>
          </a:p>
        </p:txBody>
      </p:sp>
      <p:sp>
        <p:nvSpPr>
          <p:cNvPr id="34" name="Freeform 6">
            <a:extLst>
              <a:ext uri="{FF2B5EF4-FFF2-40B4-BE49-F238E27FC236}">
                <a16:creationId xmlns:a16="http://schemas.microsoft.com/office/drawing/2014/main" id="{CEF2B853-4083-4B70-AC2A-F79D80809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643466"/>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3" name="Content Placeholder 2">
            <a:extLst>
              <a:ext uri="{FF2B5EF4-FFF2-40B4-BE49-F238E27FC236}">
                <a16:creationId xmlns:a16="http://schemas.microsoft.com/office/drawing/2014/main" id="{CAB71AC7-81A6-4E7E-8F24-DACE4E18B3E9}"/>
              </a:ext>
            </a:extLst>
          </p:cNvPr>
          <p:cNvSpPr>
            <a:spLocks noGrp="1"/>
          </p:cNvSpPr>
          <p:nvPr>
            <p:ph idx="1"/>
          </p:nvPr>
        </p:nvSpPr>
        <p:spPr>
          <a:xfrm>
            <a:off x="4812337" y="1125415"/>
            <a:ext cx="7102998" cy="5074316"/>
          </a:xfrm>
        </p:spPr>
        <p:txBody>
          <a:bodyPr numCol="1" anchor="ctr">
            <a:normAutofit fontScale="92500" lnSpcReduction="10000"/>
          </a:bodyPr>
          <a:lstStyle/>
          <a:p>
            <a:r>
              <a:rPr lang="en-US" sz="2800" dirty="0"/>
              <a:t>Culturally situated</a:t>
            </a:r>
          </a:p>
          <a:p>
            <a:r>
              <a:rPr lang="en-US" sz="2800" dirty="0"/>
              <a:t>Open source and trophic</a:t>
            </a:r>
          </a:p>
          <a:p>
            <a:r>
              <a:rPr lang="en-US" sz="2800" dirty="0"/>
              <a:t>Redefining the goals of business</a:t>
            </a:r>
          </a:p>
          <a:p>
            <a:r>
              <a:rPr lang="en-US" sz="2800" dirty="0"/>
              <a:t>Finance in service to life</a:t>
            </a:r>
          </a:p>
          <a:p>
            <a:r>
              <a:rPr lang="en-US" sz="2800" dirty="0"/>
              <a:t>Partner-state</a:t>
            </a:r>
          </a:p>
          <a:p>
            <a:r>
              <a:rPr lang="en-US" sz="2800" dirty="0"/>
              <a:t>Living metrics</a:t>
            </a:r>
          </a:p>
          <a:p>
            <a:pPr marL="457200" lvl="1" indent="0">
              <a:buNone/>
            </a:pPr>
            <a:endParaRPr lang="en-US" sz="2400" dirty="0"/>
          </a:p>
          <a:p>
            <a:pPr marL="457200" lvl="1" indent="0">
              <a:buNone/>
            </a:pPr>
            <a:endParaRPr lang="en-US" sz="2400" dirty="0"/>
          </a:p>
          <a:p>
            <a:pPr marL="457200" lvl="1" indent="0">
              <a:buNone/>
            </a:pPr>
            <a:r>
              <a:rPr lang="en-US" sz="2400" dirty="0"/>
              <a:t>Regenerative industrial design can only be fully realized if it is underpinned by regenerative economic design.</a:t>
            </a:r>
          </a:p>
        </p:txBody>
      </p:sp>
      <p:cxnSp>
        <p:nvCxnSpPr>
          <p:cNvPr id="35" name="Straight Connector 31">
            <a:extLst>
              <a:ext uri="{FF2B5EF4-FFF2-40B4-BE49-F238E27FC236}">
                <a16:creationId xmlns:a16="http://schemas.microsoft.com/office/drawing/2014/main" id="{D434EAAF-BF44-4CCC-84D4-105F3370AF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20890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95D5710-232A-4392-B5E2-6C3FC0C4A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3" name="Rectangle 72">
            <a:extLst>
              <a:ext uri="{FF2B5EF4-FFF2-40B4-BE49-F238E27FC236}">
                <a16:creationId xmlns:a16="http://schemas.microsoft.com/office/drawing/2014/main" id="{9264E464-C539-4C5A-9949-AC80F510C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0585629"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026" name="Picture 2">
            <a:extLst>
              <a:ext uri="{FF2B5EF4-FFF2-40B4-BE49-F238E27FC236}">
                <a16:creationId xmlns:a16="http://schemas.microsoft.com/office/drawing/2014/main" id="{12164FAA-D69F-4EDC-88C4-7DE1CCAB4B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81751" y="643467"/>
            <a:ext cx="5585029" cy="5571066"/>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6">
            <a:extLst>
              <a:ext uri="{FF2B5EF4-FFF2-40B4-BE49-F238E27FC236}">
                <a16:creationId xmlns:a16="http://schemas.microsoft.com/office/drawing/2014/main" id="{E9C79DBE-30BD-4584-96F9-4CC2DB7CD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48006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120934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32ADEA4-9948-451B-AF85-3185C592B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3" name="Freeform 6">
            <a:extLst>
              <a:ext uri="{FF2B5EF4-FFF2-40B4-BE49-F238E27FC236}">
                <a16:creationId xmlns:a16="http://schemas.microsoft.com/office/drawing/2014/main" id="{7CCC2623-F6B5-4F85-90A3-389BDF8AF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1457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pic>
        <p:nvPicPr>
          <p:cNvPr id="2050" name="Picture 2">
            <a:extLst>
              <a:ext uri="{FF2B5EF4-FFF2-40B4-BE49-F238E27FC236}">
                <a16:creationId xmlns:a16="http://schemas.microsoft.com/office/drawing/2014/main" id="{3AE5EC07-8C13-4F9E-BA38-917DBE7F39E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267575"/>
            <a:ext cx="10905065" cy="4034873"/>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1EB70502-DE30-4A94-A4ED-7F6D1474F5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38176" y="6368667"/>
            <a:ext cx="1091035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289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9" name="Straight Connector 8">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7865333E-6BF7-40FE-AC7D-EB8A0900A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5FC85FB1-04D9-4CA5-8348-6D82C9292FFA}"/>
              </a:ext>
            </a:extLst>
          </p:cNvPr>
          <p:cNvSpPr>
            <a:spLocks noGrp="1"/>
          </p:cNvSpPr>
          <p:nvPr>
            <p:ph type="title"/>
          </p:nvPr>
        </p:nvSpPr>
        <p:spPr>
          <a:xfrm>
            <a:off x="2797126" y="2678464"/>
            <a:ext cx="8832898" cy="3798420"/>
          </a:xfrm>
        </p:spPr>
        <p:txBody>
          <a:bodyPr vert="horz" lIns="91440" tIns="45720" rIns="91440" bIns="45720" rtlCol="0" anchor="t">
            <a:normAutofit/>
          </a:bodyPr>
          <a:lstStyle/>
          <a:p>
            <a:pPr algn="l">
              <a:lnSpc>
                <a:spcPct val="85000"/>
              </a:lnSpc>
            </a:pPr>
            <a:r>
              <a:rPr lang="en-US" sz="8000" cap="all">
                <a:solidFill>
                  <a:schemeClr val="tx2"/>
                </a:solidFill>
              </a:rPr>
              <a:t>Diversify</a:t>
            </a:r>
            <a:br>
              <a:rPr lang="en-US" sz="8000" cap="all">
                <a:solidFill>
                  <a:schemeClr val="tx2"/>
                </a:solidFill>
              </a:rPr>
            </a:br>
            <a:r>
              <a:rPr lang="en-US" sz="8000" cap="all">
                <a:solidFill>
                  <a:schemeClr val="tx2"/>
                </a:solidFill>
              </a:rPr>
              <a:t>Select</a:t>
            </a:r>
            <a:br>
              <a:rPr lang="en-US" sz="8000" cap="all">
                <a:solidFill>
                  <a:schemeClr val="tx2"/>
                </a:solidFill>
              </a:rPr>
            </a:br>
            <a:r>
              <a:rPr lang="en-US" sz="8000" cap="all">
                <a:solidFill>
                  <a:schemeClr val="tx2"/>
                </a:solidFill>
              </a:rPr>
              <a:t>Amplify</a:t>
            </a:r>
          </a:p>
        </p:txBody>
      </p:sp>
      <p:sp>
        <p:nvSpPr>
          <p:cNvPr id="13" name="Freeform 6">
            <a:extLst>
              <a:ext uri="{FF2B5EF4-FFF2-40B4-BE49-F238E27FC236}">
                <a16:creationId xmlns:a16="http://schemas.microsoft.com/office/drawing/2014/main" id="{C971C6CD-6DA8-4FDD-A89B-4B681DEA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1457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5" name="Straight Connector 14">
            <a:extLst>
              <a:ext uri="{FF2B5EF4-FFF2-40B4-BE49-F238E27FC236}">
                <a16:creationId xmlns:a16="http://schemas.microsoft.com/office/drawing/2014/main" id="{ED3CBB7D-B825-489C-9789-70D05A25C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65120" y="2519131"/>
            <a:ext cx="932688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278271"/>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FF68-D70B-4D54-95AB-2A3334EFF829}"/>
              </a:ext>
            </a:extLst>
          </p:cNvPr>
          <p:cNvSpPr>
            <a:spLocks noGrp="1"/>
          </p:cNvSpPr>
          <p:nvPr>
            <p:ph type="title"/>
          </p:nvPr>
        </p:nvSpPr>
        <p:spPr>
          <a:xfrm>
            <a:off x="1570163" y="1338512"/>
            <a:ext cx="9051673" cy="4752798"/>
          </a:xfrm>
        </p:spPr>
        <p:txBody>
          <a:bodyPr vert="horz" lIns="91440" tIns="45720" rIns="91440" bIns="45720" rtlCol="0" anchor="ctr">
            <a:normAutofit fontScale="90000"/>
          </a:bodyPr>
          <a:lstStyle/>
          <a:p>
            <a:pPr algn="l"/>
            <a:r>
              <a:rPr lang="en-US" sz="3500" b="1" dirty="0"/>
              <a:t>Draw a boundary which allows you to focus and be effective.</a:t>
            </a:r>
            <a:br>
              <a:rPr lang="en-US" sz="3500" dirty="0"/>
            </a:br>
            <a:br>
              <a:rPr lang="en-US" sz="3500" dirty="0"/>
            </a:br>
            <a:r>
              <a:rPr lang="en-US" sz="3500" dirty="0"/>
              <a:t>But remember the nature of </a:t>
            </a:r>
            <a:r>
              <a:rPr lang="en-US" sz="3500" b="1" dirty="0"/>
              <a:t>interconnectivity</a:t>
            </a:r>
            <a:r>
              <a:rPr lang="en-US" sz="3500" dirty="0"/>
              <a:t>,</a:t>
            </a:r>
            <a:br>
              <a:rPr lang="en-US" sz="3500" dirty="0"/>
            </a:br>
            <a:br>
              <a:rPr lang="en-US" sz="3500" dirty="0"/>
            </a:br>
            <a:r>
              <a:rPr lang="en-US" sz="3500" dirty="0"/>
              <a:t>be grounded, </a:t>
            </a:r>
            <a:r>
              <a:rPr lang="en-US" sz="3500" b="1" dirty="0"/>
              <a:t>adaptive</a:t>
            </a:r>
            <a:r>
              <a:rPr lang="en-US" sz="3500" dirty="0"/>
              <a:t>, and listen to feedback and emergence,</a:t>
            </a:r>
            <a:br>
              <a:rPr lang="en-US" sz="3500" dirty="0"/>
            </a:br>
            <a:br>
              <a:rPr lang="en-US" sz="3500" dirty="0"/>
            </a:br>
            <a:r>
              <a:rPr lang="en-US" sz="3500" dirty="0"/>
              <a:t>and always use an </a:t>
            </a:r>
            <a:r>
              <a:rPr lang="en-US" sz="3500" b="1" dirty="0"/>
              <a:t>iterative</a:t>
            </a:r>
            <a:r>
              <a:rPr lang="en-US" sz="3500" dirty="0"/>
              <a:t> process!</a:t>
            </a:r>
          </a:p>
        </p:txBody>
      </p:sp>
      <p:sp>
        <p:nvSpPr>
          <p:cNvPr id="105" name="Title 1">
            <a:extLst>
              <a:ext uri="{FF2B5EF4-FFF2-40B4-BE49-F238E27FC236}">
                <a16:creationId xmlns:a16="http://schemas.microsoft.com/office/drawing/2014/main" id="{36F78222-32A0-4856-BED6-0F4AEE65A3F1}"/>
              </a:ext>
            </a:extLst>
          </p:cNvPr>
          <p:cNvSpPr txBox="1">
            <a:spLocks/>
          </p:cNvSpPr>
          <p:nvPr/>
        </p:nvSpPr>
        <p:spPr>
          <a:xfrm>
            <a:off x="557346" y="0"/>
            <a:ext cx="9230252" cy="1204868"/>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entury Schoolbook" panose="02040604050505020304"/>
                <a:ea typeface="+mj-ea"/>
                <a:cs typeface="+mj-cs"/>
              </a:rPr>
              <a:t>Manageable and scalable</a:t>
            </a:r>
          </a:p>
        </p:txBody>
      </p:sp>
    </p:spTree>
    <p:extLst>
      <p:ext uri="{BB962C8B-B14F-4D97-AF65-F5344CB8AC3E}">
        <p14:creationId xmlns:p14="http://schemas.microsoft.com/office/powerpoint/2010/main" val="254677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4E21B2-82E3-4F85-8DD2-05B09AB37BB7}"/>
              </a:ext>
            </a:extLst>
          </p:cNvPr>
          <p:cNvSpPr>
            <a:spLocks noGrp="1"/>
          </p:cNvSpPr>
          <p:nvPr>
            <p:ph idx="1"/>
          </p:nvPr>
        </p:nvSpPr>
        <p:spPr>
          <a:xfrm>
            <a:off x="838200" y="593172"/>
            <a:ext cx="10515600" cy="5423038"/>
          </a:xfrm>
        </p:spPr>
        <p:txBody>
          <a:bodyPr>
            <a:normAutofit fontScale="77500" lnSpcReduction="20000"/>
          </a:bodyPr>
          <a:lstStyle/>
          <a:p>
            <a:pPr marL="0" indent="0" algn="just">
              <a:buNone/>
            </a:pPr>
            <a:r>
              <a:rPr lang="en-US" sz="3600" dirty="0"/>
              <a:t>“Throughout most of history, </a:t>
            </a:r>
            <a:r>
              <a:rPr lang="en-US" sz="3600" b="1" dirty="0"/>
              <a:t>living standards</a:t>
            </a:r>
            <a:r>
              <a:rPr lang="en-US" sz="3600" dirty="0"/>
              <a:t> were similar around the world and changed little from century to century.</a:t>
            </a:r>
          </a:p>
          <a:p>
            <a:pPr marL="0" indent="0" algn="just">
              <a:buNone/>
            </a:pPr>
            <a:endParaRPr lang="en-US" sz="3600" dirty="0"/>
          </a:p>
          <a:p>
            <a:pPr marL="0" indent="0" algn="just">
              <a:buNone/>
            </a:pPr>
            <a:r>
              <a:rPr lang="en-US" sz="3600" i="1" dirty="0"/>
              <a:t>Since 1700 they have risen rapidly in some countries.</a:t>
            </a:r>
          </a:p>
          <a:p>
            <a:pPr marL="0" indent="0" algn="just">
              <a:buNone/>
            </a:pPr>
            <a:endParaRPr lang="en-US" sz="3600" dirty="0"/>
          </a:p>
          <a:p>
            <a:pPr marL="0" indent="0" algn="just">
              <a:buNone/>
            </a:pPr>
            <a:r>
              <a:rPr lang="en-US" sz="3600" dirty="0"/>
              <a:t>This upturn coincided with </a:t>
            </a:r>
            <a:r>
              <a:rPr lang="en-US" sz="3600" i="1" dirty="0"/>
              <a:t>rapid technological progress</a:t>
            </a:r>
            <a:r>
              <a:rPr lang="en-US" sz="3600" dirty="0"/>
              <a:t>, and with the advent of a new economic system, </a:t>
            </a:r>
            <a:r>
              <a:rPr lang="en-US" sz="3600" b="1" dirty="0"/>
              <a:t>capitalism</a:t>
            </a:r>
            <a:r>
              <a:rPr lang="en-US" sz="3600" dirty="0"/>
              <a:t>, in which </a:t>
            </a:r>
            <a:r>
              <a:rPr lang="en-US" sz="3600" b="1" dirty="0"/>
              <a:t>private property</a:t>
            </a:r>
            <a:r>
              <a:rPr lang="en-US" sz="3600" dirty="0"/>
              <a:t>, </a:t>
            </a:r>
            <a:r>
              <a:rPr lang="en-US" sz="3600" b="1" dirty="0"/>
              <a:t>markets</a:t>
            </a:r>
            <a:r>
              <a:rPr lang="en-US" sz="3600" dirty="0"/>
              <a:t> and </a:t>
            </a:r>
            <a:r>
              <a:rPr lang="en-US" sz="3600" b="1" dirty="0"/>
              <a:t>firms</a:t>
            </a:r>
            <a:r>
              <a:rPr lang="en-US" sz="3600" dirty="0"/>
              <a:t> play a major role. </a:t>
            </a:r>
          </a:p>
          <a:p>
            <a:pPr marL="0" indent="0" algn="just">
              <a:buNone/>
            </a:pPr>
            <a:endParaRPr lang="en-US" sz="3600" dirty="0"/>
          </a:p>
          <a:p>
            <a:pPr marL="0" indent="0" algn="just">
              <a:buNone/>
            </a:pPr>
            <a:r>
              <a:rPr lang="en-US" sz="3600" dirty="0"/>
              <a:t>The capitalist economy provided </a:t>
            </a:r>
            <a:r>
              <a:rPr lang="en-US" sz="3600" i="1" dirty="0"/>
              <a:t>incentives</a:t>
            </a:r>
            <a:r>
              <a:rPr lang="en-US" sz="3600" dirty="0"/>
              <a:t> and </a:t>
            </a:r>
            <a:r>
              <a:rPr lang="en-US" sz="3600" i="1" dirty="0"/>
              <a:t>opportunities</a:t>
            </a:r>
            <a:r>
              <a:rPr lang="en-US" sz="3600" dirty="0"/>
              <a:t> for </a:t>
            </a:r>
            <a:r>
              <a:rPr lang="en-US" sz="3600" b="1" dirty="0"/>
              <a:t>technological innovation</a:t>
            </a:r>
            <a:r>
              <a:rPr lang="en-US" sz="3600" dirty="0"/>
              <a:t>, and </a:t>
            </a:r>
            <a:r>
              <a:rPr lang="en-US" sz="3600" b="1" dirty="0"/>
              <a:t>gains</a:t>
            </a:r>
            <a:r>
              <a:rPr lang="en-US" sz="3600" dirty="0"/>
              <a:t> from </a:t>
            </a:r>
            <a:r>
              <a:rPr lang="en-US" sz="3600" i="1" dirty="0"/>
              <a:t>specialization</a:t>
            </a:r>
            <a:r>
              <a:rPr lang="en-US" sz="3600" dirty="0"/>
              <a:t>.”</a:t>
            </a:r>
          </a:p>
        </p:txBody>
      </p:sp>
      <p:sp>
        <p:nvSpPr>
          <p:cNvPr id="5" name="Text Placeholder 2">
            <a:extLst>
              <a:ext uri="{FF2B5EF4-FFF2-40B4-BE49-F238E27FC236}">
                <a16:creationId xmlns:a16="http://schemas.microsoft.com/office/drawing/2014/main" id="{98B02581-9497-44EC-8FC5-AF3EFF3951AE}"/>
              </a:ext>
            </a:extLst>
          </p:cNvPr>
          <p:cNvSpPr txBox="1">
            <a:spLocks/>
          </p:cNvSpPr>
          <p:nvPr/>
        </p:nvSpPr>
        <p:spPr>
          <a:xfrm>
            <a:off x="838200" y="6264828"/>
            <a:ext cx="10515600" cy="4972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lumMod val="65000"/>
                  </a:schemeClr>
                </a:solidFill>
              </a:rPr>
              <a:t>Source: </a:t>
            </a:r>
            <a:r>
              <a:rPr lang="en-US" sz="2000" dirty="0">
                <a:solidFill>
                  <a:schemeClr val="bg1">
                    <a:lumMod val="65000"/>
                  </a:schemeClr>
                </a:solidFill>
                <a:hlinkClick r:id="rId2">
                  <a:extLst>
                    <a:ext uri="{A12FA001-AC4F-418D-AE19-62706E023703}">
                      <ahyp:hlinkClr xmlns:ahyp="http://schemas.microsoft.com/office/drawing/2018/hyperlinkcolor" val="tx"/>
                    </a:ext>
                  </a:extLst>
                </a:hlinkClick>
              </a:rPr>
              <a:t>https://core-econ.org/the-economy/book/text/01.html#112-conclusion</a:t>
            </a:r>
            <a:endParaRPr lang="en-US" sz="2000" dirty="0">
              <a:solidFill>
                <a:schemeClr val="bg1">
                  <a:lumMod val="65000"/>
                </a:schemeClr>
              </a:solidFill>
            </a:endParaRPr>
          </a:p>
        </p:txBody>
      </p:sp>
    </p:spTree>
    <p:extLst>
      <p:ext uri="{BB962C8B-B14F-4D97-AF65-F5344CB8AC3E}">
        <p14:creationId xmlns:p14="http://schemas.microsoft.com/office/powerpoint/2010/main" val="2233977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2" name="Straight Connector 11">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CB3501C-0BF6-4941-B958-27196AD9A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9127CEFF-EBE8-407E-8568-EFA9A892F179}"/>
              </a:ext>
            </a:extLst>
          </p:cNvPr>
          <p:cNvSpPr>
            <a:spLocks noGrp="1"/>
          </p:cNvSpPr>
          <p:nvPr>
            <p:ph type="title"/>
          </p:nvPr>
        </p:nvSpPr>
        <p:spPr>
          <a:xfrm>
            <a:off x="8188390" y="1143293"/>
            <a:ext cx="3595619" cy="4268965"/>
          </a:xfrm>
        </p:spPr>
        <p:txBody>
          <a:bodyPr vert="horz" lIns="91440" tIns="45720" rIns="91440" bIns="45720" rtlCol="0" anchor="t">
            <a:normAutofit fontScale="90000"/>
          </a:bodyPr>
          <a:lstStyle/>
          <a:p>
            <a:pPr algn="l">
              <a:lnSpc>
                <a:spcPct val="85000"/>
              </a:lnSpc>
            </a:pPr>
            <a:r>
              <a:rPr lang="en-US" dirty="0">
                <a:solidFill>
                  <a:schemeClr val="bg1"/>
                </a:solidFill>
              </a:rPr>
              <a:t>7.</a:t>
            </a:r>
            <a:br>
              <a:rPr lang="en-US" dirty="0">
                <a:solidFill>
                  <a:schemeClr val="bg1"/>
                </a:solidFill>
              </a:rPr>
            </a:br>
            <a:r>
              <a:rPr lang="en-US" dirty="0">
                <a:solidFill>
                  <a:schemeClr val="bg1"/>
                </a:solidFill>
              </a:rPr>
              <a:t>BE AGNOSTIC ABOUT GROWTH : Growth Agnostic</a:t>
            </a:r>
          </a:p>
        </p:txBody>
      </p:sp>
      <p:sp useBgFill="1">
        <p:nvSpPr>
          <p:cNvPr id="16" name="Rectangle 15">
            <a:extLst>
              <a:ext uri="{FF2B5EF4-FFF2-40B4-BE49-F238E27FC236}">
                <a16:creationId xmlns:a16="http://schemas.microsoft.com/office/drawing/2014/main" id="{5D42485B-30FD-4C7E-978A-3962892E3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5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18" name="Straight Connector 17">
            <a:extLst>
              <a:ext uri="{FF2B5EF4-FFF2-40B4-BE49-F238E27FC236}">
                <a16:creationId xmlns:a16="http://schemas.microsoft.com/office/drawing/2014/main" id="{703E6347-0C1B-4131-8BB1-F198DEFDF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 lamp&#10;&#10;Description automatically generated">
            <a:extLst>
              <a:ext uri="{FF2B5EF4-FFF2-40B4-BE49-F238E27FC236}">
                <a16:creationId xmlns:a16="http://schemas.microsoft.com/office/drawing/2014/main" id="{2E91BC58-D4E6-40DC-9D14-D6011E4631F1}"/>
              </a:ext>
            </a:extLst>
          </p:cNvPr>
          <p:cNvPicPr>
            <a:picLocks noGrp="1" noChangeAspect="1"/>
          </p:cNvPicPr>
          <p:nvPr>
            <p:ph idx="1"/>
          </p:nvPr>
        </p:nvPicPr>
        <p:blipFill>
          <a:blip r:embed="rId2"/>
          <a:stretch>
            <a:fillRect/>
          </a:stretch>
        </p:blipFill>
        <p:spPr>
          <a:xfrm>
            <a:off x="1128096" y="1467434"/>
            <a:ext cx="6103012" cy="4409426"/>
          </a:xfrm>
          <a:prstGeom prst="rect">
            <a:avLst/>
          </a:prstGeom>
        </p:spPr>
      </p:pic>
      <p:sp>
        <p:nvSpPr>
          <p:cNvPr id="20" name="Freeform 6">
            <a:extLst>
              <a:ext uri="{FF2B5EF4-FFF2-40B4-BE49-F238E27FC236}">
                <a16:creationId xmlns:a16="http://schemas.microsoft.com/office/drawing/2014/main" id="{97E55B52-5304-40DB-BE2D-8EEB104CA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Tree>
    <p:extLst>
      <p:ext uri="{BB962C8B-B14F-4D97-AF65-F5344CB8AC3E}">
        <p14:creationId xmlns:p14="http://schemas.microsoft.com/office/powerpoint/2010/main" val="2575607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41" name="Straight Connector 40">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7865333E-6BF7-40FE-AC7D-EB8A0900A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B5E305-9895-49FE-8447-DB4070CCE97D}"/>
              </a:ext>
            </a:extLst>
          </p:cNvPr>
          <p:cNvSpPr>
            <a:spLocks noGrp="1"/>
          </p:cNvSpPr>
          <p:nvPr>
            <p:ph type="title"/>
          </p:nvPr>
        </p:nvSpPr>
        <p:spPr>
          <a:xfrm>
            <a:off x="2797126" y="2678464"/>
            <a:ext cx="8832898" cy="3798420"/>
          </a:xfrm>
        </p:spPr>
        <p:txBody>
          <a:bodyPr vert="horz" lIns="91440" tIns="45720" rIns="91440" bIns="45720" rtlCol="0" anchor="t">
            <a:normAutofit/>
          </a:bodyPr>
          <a:lstStyle/>
          <a:p>
            <a:pPr algn="l">
              <a:lnSpc>
                <a:spcPct val="85000"/>
              </a:lnSpc>
            </a:pPr>
            <a:r>
              <a:rPr lang="en-US" sz="56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t>No country has ever ended human deprivation without a growing economy...</a:t>
            </a:r>
          </a:p>
        </p:txBody>
      </p:sp>
      <p:sp>
        <p:nvSpPr>
          <p:cNvPr id="45" name="Freeform 6">
            <a:extLst>
              <a:ext uri="{FF2B5EF4-FFF2-40B4-BE49-F238E27FC236}">
                <a16:creationId xmlns:a16="http://schemas.microsoft.com/office/drawing/2014/main" id="{C971C6CD-6DA8-4FDD-A89B-4B681DEA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1457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47" name="Straight Connector 46">
            <a:extLst>
              <a:ext uri="{FF2B5EF4-FFF2-40B4-BE49-F238E27FC236}">
                <a16:creationId xmlns:a16="http://schemas.microsoft.com/office/drawing/2014/main" id="{ED3CBB7D-B825-489C-9789-70D05A25C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65120" y="2519131"/>
            <a:ext cx="932688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033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9" name="Straight Connector 8">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7865333E-6BF7-40FE-AC7D-EB8A0900A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B3B5E305-9895-49FE-8447-DB4070CCE97D}"/>
              </a:ext>
            </a:extLst>
          </p:cNvPr>
          <p:cNvSpPr>
            <a:spLocks noGrp="1"/>
          </p:cNvSpPr>
          <p:nvPr>
            <p:ph type="title"/>
          </p:nvPr>
        </p:nvSpPr>
        <p:spPr>
          <a:xfrm>
            <a:off x="2797126" y="2678464"/>
            <a:ext cx="8832898" cy="3798420"/>
          </a:xfrm>
        </p:spPr>
        <p:txBody>
          <a:bodyPr vert="horz" lIns="91440" tIns="45720" rIns="91440" bIns="45720" rtlCol="0" anchor="t">
            <a:normAutofit/>
          </a:bodyPr>
          <a:lstStyle/>
          <a:p>
            <a:pPr algn="l">
              <a:lnSpc>
                <a:spcPct val="85000"/>
              </a:lnSpc>
            </a:pPr>
            <a:r>
              <a:rPr lang="en-US" sz="38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t>We need an economy that</a:t>
            </a:r>
            <a:br>
              <a:rPr lang="en-US" sz="38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br>
            <a:br>
              <a:rPr lang="en-US" sz="38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br>
            <a:r>
              <a:rPr lang="en-US" sz="38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t>needs to grow,</a:t>
            </a:r>
            <a:br>
              <a:rPr lang="en-US" sz="38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br>
            <a:br>
              <a:rPr lang="en-US" sz="38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br>
            <a:r>
              <a:rPr lang="en-US" sz="38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t>whether or not</a:t>
            </a:r>
            <a:br>
              <a:rPr lang="en-US" sz="38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br>
            <a:r>
              <a:rPr lang="en-US" sz="38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t>it makes us thrive.</a:t>
            </a:r>
          </a:p>
        </p:txBody>
      </p:sp>
      <p:sp>
        <p:nvSpPr>
          <p:cNvPr id="13" name="Freeform 6">
            <a:extLst>
              <a:ext uri="{FF2B5EF4-FFF2-40B4-BE49-F238E27FC236}">
                <a16:creationId xmlns:a16="http://schemas.microsoft.com/office/drawing/2014/main" id="{C971C6CD-6DA8-4FDD-A89B-4B681DEA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1457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5" name="Straight Connector 14">
            <a:extLst>
              <a:ext uri="{FF2B5EF4-FFF2-40B4-BE49-F238E27FC236}">
                <a16:creationId xmlns:a16="http://schemas.microsoft.com/office/drawing/2014/main" id="{ED3CBB7D-B825-489C-9789-70D05A25C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65120" y="2519131"/>
            <a:ext cx="932688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765951"/>
      </p:ext>
    </p:extLst>
  </p:cSld>
  <p:clrMapOvr>
    <a:overrideClrMapping bg1="dk1" tx1="lt1" bg2="dk2" tx2="lt2" accent1="accent1" accent2="accent2" accent3="accent3" accent4="accent4" accent5="accent5" accent6="accent6" hlink="hlink" folHlink="folHlink"/>
  </p:clrMapOvr>
  <p:transition spd="slow" advClick="0" advTm="7000">
    <p:wip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41" name="Straight Connector 40">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7865333E-6BF7-40FE-AC7D-EB8A0900A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B5E305-9895-49FE-8447-DB4070CCE97D}"/>
              </a:ext>
            </a:extLst>
          </p:cNvPr>
          <p:cNvSpPr>
            <a:spLocks noGrp="1"/>
          </p:cNvSpPr>
          <p:nvPr>
            <p:ph type="title"/>
          </p:nvPr>
        </p:nvSpPr>
        <p:spPr>
          <a:xfrm>
            <a:off x="2797126" y="2678464"/>
            <a:ext cx="8832898" cy="3798420"/>
          </a:xfrm>
        </p:spPr>
        <p:txBody>
          <a:bodyPr vert="horz" lIns="91440" tIns="45720" rIns="91440" bIns="45720" rtlCol="0" anchor="t">
            <a:normAutofit/>
          </a:bodyPr>
          <a:lstStyle/>
          <a:p>
            <a:pPr algn="l">
              <a:lnSpc>
                <a:spcPct val="85000"/>
              </a:lnSpc>
            </a:pPr>
            <a:r>
              <a:rPr lang="en-US" sz="56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t>…no country has ever ended ecological degradation with one.</a:t>
            </a:r>
          </a:p>
        </p:txBody>
      </p:sp>
      <p:sp>
        <p:nvSpPr>
          <p:cNvPr id="45" name="Freeform 6">
            <a:extLst>
              <a:ext uri="{FF2B5EF4-FFF2-40B4-BE49-F238E27FC236}">
                <a16:creationId xmlns:a16="http://schemas.microsoft.com/office/drawing/2014/main" id="{C971C6CD-6DA8-4FDD-A89B-4B681DEA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1457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47" name="Straight Connector 46">
            <a:extLst>
              <a:ext uri="{FF2B5EF4-FFF2-40B4-BE49-F238E27FC236}">
                <a16:creationId xmlns:a16="http://schemas.microsoft.com/office/drawing/2014/main" id="{ED3CBB7D-B825-489C-9789-70D05A25C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65120" y="2519131"/>
            <a:ext cx="932688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614059"/>
      </p:ext>
    </p:extLst>
  </p:cSld>
  <p:clrMapOvr>
    <a:overrideClrMapping bg1="dk1" tx1="lt1" bg2="dk2" tx2="lt2" accent1="accent1" accent2="accent2" accent3="accent3" accent4="accent4" accent5="accent5" accent6="accent6" hlink="hlink" folHlink="folHlink"/>
  </p:clrMapOvr>
  <p:transition spd="slow" advClick="0" advTm="6000">
    <p:wip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extLst>
              <a:ext uri="{BEBA8EAE-BF5A-486C-A8C5-ECC9F3942E4B}">
                <a14:imgProps xmlns:a14="http://schemas.microsoft.com/office/drawing/2010/main">
                  <a14:imgLayer r:embed="rId3">
                    <a14:imgEffect>
                      <a14:brightnessContrast bright="-68000"/>
                    </a14:imgEffect>
                  </a14:imgLayer>
                </a14:imgProps>
              </a:ext>
            </a:extLst>
          </a:blip>
          <a:srcRect/>
          <a:stretch>
            <a:fillRect t="-39000" b="-39000"/>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9" name="Straight Connector 8">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7865333E-6BF7-40FE-AC7D-EB8A0900A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B3B5E305-9895-49FE-8447-DB4070CCE97D}"/>
              </a:ext>
            </a:extLst>
          </p:cNvPr>
          <p:cNvSpPr>
            <a:spLocks noGrp="1"/>
          </p:cNvSpPr>
          <p:nvPr>
            <p:ph type="title"/>
          </p:nvPr>
        </p:nvSpPr>
        <p:spPr>
          <a:xfrm>
            <a:off x="2797126" y="2678464"/>
            <a:ext cx="8832898" cy="3798420"/>
          </a:xfrm>
        </p:spPr>
        <p:txBody>
          <a:bodyPr vert="horz" lIns="91440" tIns="45720" rIns="91440" bIns="45720" rtlCol="0" anchor="t">
            <a:normAutofit/>
          </a:bodyPr>
          <a:lstStyle/>
          <a:p>
            <a:pPr algn="l">
              <a:lnSpc>
                <a:spcPct val="85000"/>
              </a:lnSpc>
            </a:pPr>
            <a:r>
              <a:rPr lang="en-US" sz="38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t>We need an economy that</a:t>
            </a:r>
            <a:br>
              <a:rPr lang="en-US" sz="38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br>
            <a:br>
              <a:rPr lang="en-US" sz="38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br>
            <a:r>
              <a:rPr lang="en-US" sz="38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t>makes us thrive,</a:t>
            </a:r>
            <a:br>
              <a:rPr lang="en-US" sz="38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br>
            <a:br>
              <a:rPr lang="en-US" sz="38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br>
            <a:r>
              <a:rPr lang="en-US" sz="3800" cap="all"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t>whether or not it grows.</a:t>
            </a:r>
          </a:p>
        </p:txBody>
      </p:sp>
      <p:sp>
        <p:nvSpPr>
          <p:cNvPr id="13" name="Freeform 6">
            <a:extLst>
              <a:ext uri="{FF2B5EF4-FFF2-40B4-BE49-F238E27FC236}">
                <a16:creationId xmlns:a16="http://schemas.microsoft.com/office/drawing/2014/main" id="{C971C6CD-6DA8-4FDD-A89B-4B681DEA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1457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5" name="Straight Connector 14">
            <a:extLst>
              <a:ext uri="{FF2B5EF4-FFF2-40B4-BE49-F238E27FC236}">
                <a16:creationId xmlns:a16="http://schemas.microsoft.com/office/drawing/2014/main" id="{ED3CBB7D-B825-489C-9789-70D05A25C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65120" y="2519131"/>
            <a:ext cx="932688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150148"/>
      </p:ext>
    </p:extLst>
  </p:cSld>
  <p:clrMapOvr>
    <a:overrideClrMapping bg1="dk1" tx1="lt1" bg2="dk2" tx2="lt2" accent1="accent1" accent2="accent2" accent3="accent3" accent4="accent4" accent5="accent5" accent6="accent6" hlink="hlink" folHlink="folHlink"/>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2" descr="EcoSystems - Resources (v.2.1)">
            <a:extLst>
              <a:ext uri="{FF2B5EF4-FFF2-40B4-BE49-F238E27FC236}">
                <a16:creationId xmlns:a16="http://schemas.microsoft.com/office/drawing/2014/main" id="{345BF05B-8FA1-4711-8154-7CE226689D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0" b="11524"/>
          <a:stretch/>
        </p:blipFill>
        <p:spPr bwMode="auto">
          <a:xfrm>
            <a:off x="-1"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6">
            <a:extLst>
              <a:ext uri="{FF2B5EF4-FFF2-40B4-BE49-F238E27FC236}">
                <a16:creationId xmlns:a16="http://schemas.microsoft.com/office/drawing/2014/main" id="{0EA31916-1F57-4CCC-AFAD-DA84A64B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1457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26524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CEA861C5-3CE8-4AD0-925C-836509B2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1" name="Straight Connector 10">
            <a:extLst>
              <a:ext uri="{FF2B5EF4-FFF2-40B4-BE49-F238E27FC236}">
                <a16:creationId xmlns:a16="http://schemas.microsoft.com/office/drawing/2014/main" id="{EDB3FAAF-5FDF-4576-8E8B-8BE25DB8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6" descr="Image result for energy planet">
            <a:extLst>
              <a:ext uri="{FF2B5EF4-FFF2-40B4-BE49-F238E27FC236}">
                <a16:creationId xmlns:a16="http://schemas.microsoft.com/office/drawing/2014/main" id="{16B3B908-01E6-4B8F-92D6-F1967EE4575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003006F-E808-42EB-A8FF-8C3A6CCEF1CA}"/>
              </a:ext>
            </a:extLst>
          </p:cNvPr>
          <p:cNvSpPr>
            <a:spLocks noGrp="1"/>
          </p:cNvSpPr>
          <p:nvPr>
            <p:ph type="title"/>
          </p:nvPr>
        </p:nvSpPr>
        <p:spPr>
          <a:xfrm>
            <a:off x="1088912" y="1143293"/>
            <a:ext cx="7635987" cy="4268965"/>
          </a:xfrm>
        </p:spPr>
        <p:txBody>
          <a:bodyPr vert="horz" lIns="91440" tIns="45720" rIns="91440" bIns="45720" rtlCol="0" anchor="t">
            <a:normAutofit/>
          </a:bodyPr>
          <a:lstStyle/>
          <a:p>
            <a:pPr algn="l">
              <a:lnSpc>
                <a:spcPct val="85000"/>
              </a:lnSpc>
            </a:pPr>
            <a:r>
              <a:rPr lang="en-US" sz="6000" cap="all">
                <a:solidFill>
                  <a:schemeClr val="tx2"/>
                </a:solidFill>
              </a:rPr>
              <a:t>ENERGY!</a:t>
            </a:r>
          </a:p>
        </p:txBody>
      </p:sp>
      <p:cxnSp>
        <p:nvCxnSpPr>
          <p:cNvPr id="13" name="Straight Connector 12">
            <a:extLst>
              <a:ext uri="{FF2B5EF4-FFF2-40B4-BE49-F238E27FC236}">
                <a16:creationId xmlns:a16="http://schemas.microsoft.com/office/drawing/2014/main" id="{AA94FB8C-E571-44EE-B6FB-9D4D378B5C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97EF6CE1-A1CD-4E7C-836A-7FE57149A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8266862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3CA18B-0386-495B-9165-C51D08116508}"/>
              </a:ext>
            </a:extLst>
          </p:cNvPr>
          <p:cNvPicPr>
            <a:picLocks noChangeAspect="1"/>
          </p:cNvPicPr>
          <p:nvPr/>
        </p:nvPicPr>
        <p:blipFill rotWithShape="1">
          <a:blip r:embed="rId2"/>
          <a:srcRect l="1301" t="5218" r="3189" b="6280"/>
          <a:stretch/>
        </p:blipFill>
        <p:spPr>
          <a:xfrm>
            <a:off x="1237568" y="390275"/>
            <a:ext cx="3013747" cy="2727857"/>
          </a:xfrm>
          <a:prstGeom prst="rect">
            <a:avLst/>
          </a:prstGeom>
        </p:spPr>
      </p:pic>
      <p:sp>
        <p:nvSpPr>
          <p:cNvPr id="6" name="TextBox 5">
            <a:extLst>
              <a:ext uri="{FF2B5EF4-FFF2-40B4-BE49-F238E27FC236}">
                <a16:creationId xmlns:a16="http://schemas.microsoft.com/office/drawing/2014/main" id="{D07A5B55-6CE0-48D3-837F-328A162E7DB1}"/>
              </a:ext>
            </a:extLst>
          </p:cNvPr>
          <p:cNvSpPr txBox="1"/>
          <p:nvPr/>
        </p:nvSpPr>
        <p:spPr>
          <a:xfrm>
            <a:off x="1982761" y="1550412"/>
            <a:ext cx="15123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rPr>
              <a:t>MARKET</a:t>
            </a:r>
          </a:p>
        </p:txBody>
      </p:sp>
      <p:pic>
        <p:nvPicPr>
          <p:cNvPr id="4" name="Picture 2" descr="https://1.bp.blogspot.com/-4GLt5SUNAPA/XSNG33gt_LI/AAAAAAAAHec/NandXHxrqDE5aedwp2XhZz74TcEi6vX7gCLcBGAs/s1600/Save%2Bthe%2BPlanet.jpeg">
            <a:extLst>
              <a:ext uri="{FF2B5EF4-FFF2-40B4-BE49-F238E27FC236}">
                <a16:creationId xmlns:a16="http://schemas.microsoft.com/office/drawing/2014/main" id="{F2C24CB8-FACF-4C26-8E4A-5A930E9F20E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15509" y="1550412"/>
            <a:ext cx="4168738" cy="250124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3C62117-3151-4BD5-8033-199E53DFCDF9}"/>
              </a:ext>
            </a:extLst>
          </p:cNvPr>
          <p:cNvGrpSpPr/>
          <p:nvPr/>
        </p:nvGrpSpPr>
        <p:grpSpPr>
          <a:xfrm>
            <a:off x="6096000" y="1831397"/>
            <a:ext cx="1427760" cy="2751080"/>
            <a:chOff x="4316412" y="16669"/>
            <a:chExt cx="3559175" cy="6858000"/>
          </a:xfrm>
        </p:grpSpPr>
        <p:pic>
          <p:nvPicPr>
            <p:cNvPr id="8" name="Picture 6" descr="https://www.sccpre.cat/mypng/detail/502-5028939_conductor-png-music-conductor-clipart.png">
              <a:extLst>
                <a:ext uri="{FF2B5EF4-FFF2-40B4-BE49-F238E27FC236}">
                  <a16:creationId xmlns:a16="http://schemas.microsoft.com/office/drawing/2014/main" id="{7D298FD1-C948-4FB7-81C9-51F4BF59691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369" b="89961" l="7609" r="90000">
                          <a14:foregroundMark x1="43370" y1="8347" x2="33913" y2="9927"/>
                          <a14:foregroundMark x1="40870" y1="4738" x2="38370" y2="5076"/>
                          <a14:foregroundMark x1="18261" y1="12972" x2="18261" y2="12972"/>
                          <a14:foregroundMark x1="15870" y1="24986" x2="15870" y2="24986"/>
                          <a14:foregroundMark x1="55761" y1="22391" x2="55761" y2="22391"/>
                          <a14:foregroundMark x1="55870" y1="22109" x2="53478" y2="29667"/>
                          <a14:foregroundMark x1="53478" y1="29667" x2="50761" y2="17315"/>
                          <a14:foregroundMark x1="80326" y1="12239" x2="84783" y2="18049"/>
                          <a14:foregroundMark x1="80870" y1="19459" x2="88152" y2="21715"/>
                          <a14:foregroundMark x1="80761" y1="19120" x2="81087" y2="19120"/>
                          <a14:foregroundMark x1="88587" y1="21997" x2="86957" y2="20869"/>
                          <a14:foregroundMark x1="87065" y1="20699" x2="88913" y2="21489"/>
                          <a14:foregroundMark x1="18913" y1="22109" x2="18152" y2="22109"/>
                          <a14:foregroundMark x1="12935" y1="25437" x2="12826" y2="24140"/>
                          <a14:foregroundMark x1="34673" y1="4287" x2="36087" y2="3553"/>
                          <a14:foregroundMark x1="34022" y1="4625" x2="34673" y2="4287"/>
                          <a14:foregroundMark x1="28913" y1="7276" x2="34022" y2="4625"/>
                          <a14:foregroundMark x1="49022" y1="4963" x2="49022" y2="4963"/>
                          <a14:foregroundMark x1="36848" y1="3102" x2="36848" y2="3102"/>
                          <a14:foregroundMark x1="36522" y1="3271" x2="36522" y2="3271"/>
                          <a14:foregroundMark x1="37065" y1="46418" x2="50978" y2="47547"/>
                          <a14:foregroundMark x1="35435" y1="46813" x2="35217" y2="47547"/>
                          <a14:foregroundMark x1="33696" y1="12126" x2="33696" y2="12126"/>
                          <a14:foregroundMark x1="33913" y1="12352" x2="33913" y2="12352"/>
                          <a14:foregroundMark x1="37826" y1="2482" x2="37826" y2="2482"/>
                          <a14:foregroundMark x1="38152" y1="2425" x2="38152" y2="2425"/>
                          <a14:foregroundMark x1="37283" y1="2820" x2="37283" y2="2820"/>
                          <a14:foregroundMark x1="7609" y1="17654" x2="7609" y2="17654"/>
                          <a14:backgroundMark x1="36522" y1="2876" x2="36522" y2="2876"/>
                          <a14:backgroundMark x1="36522" y1="2876" x2="36522" y2="2876"/>
                          <a14:backgroundMark x1="38152" y1="2820" x2="38152" y2="2820"/>
                          <a14:backgroundMark x1="37391" y1="3102" x2="37391" y2="3102"/>
                          <a14:backgroundMark x1="37609" y1="2933" x2="37609" y2="2933"/>
                          <a14:backgroundMark x1="36522" y1="3553" x2="36522" y2="3553"/>
                          <a14:backgroundMark x1="35652" y1="4117" x2="36304" y2="3835"/>
                          <a14:backgroundMark x1="36196" y1="3102" x2="36196" y2="3102"/>
                          <a14:backgroundMark x1="37717" y1="2425" x2="37717" y2="2425"/>
                          <a14:backgroundMark x1="38587" y1="2482" x2="38587" y2="2482"/>
                          <a14:backgroundMark x1="35326" y1="6261" x2="35326" y2="6261"/>
                          <a14:backgroundMark x1="44783" y1="4738" x2="44783" y2="4738"/>
                          <a14:backgroundMark x1="28696" y1="49972" x2="28696" y2="49972"/>
                          <a14:backgroundMark x1="28696" y1="49972" x2="28696" y2="49972"/>
                          <a14:backgroundMark x1="28696" y1="49972" x2="28696" y2="49972"/>
                          <a14:backgroundMark x1="28696" y1="49859" x2="28696" y2="49859"/>
                          <a14:backgroundMark x1="46739" y1="4230" x2="46739" y2="4230"/>
                          <a14:backgroundMark x1="48478" y1="4963" x2="48478" y2="4963"/>
                          <a14:backgroundMark x1="34130" y1="11957" x2="34130" y2="11957"/>
                          <a14:backgroundMark x1="33696" y1="12465" x2="33696" y2="12465"/>
                          <a14:backgroundMark x1="36957" y1="3384" x2="36957" y2="3384"/>
                          <a14:backgroundMark x1="37065" y1="2651" x2="37065" y2="2651"/>
                          <a14:backgroundMark x1="35109" y1="4287" x2="35109" y2="4287"/>
                          <a14:backgroundMark x1="34565" y1="4625" x2="34565" y2="4625"/>
                          <a14:backgroundMark x1="28696" y1="7050" x2="28696" y2="7050"/>
                          <a14:backgroundMark x1="28370" y1="7276" x2="28370" y2="7276"/>
                          <a14:backgroundMark x1="38043" y1="2312" x2="38043" y2="2312"/>
                          <a14:backgroundMark x1="12826" y1="15454" x2="12826" y2="15454"/>
                          <a14:backgroundMark x1="14565" y1="16300" x2="14565" y2="16300"/>
                          <a14:backgroundMark x1="8261" y1="18105" x2="8261" y2="18105"/>
                        </a14:backgroundRemoval>
                      </a14:imgEffect>
                    </a14:imgLayer>
                  </a14:imgProps>
                </a:ext>
                <a:ext uri="{28A0092B-C50C-407E-A947-70E740481C1C}">
                  <a14:useLocalDpi xmlns:a14="http://schemas.microsoft.com/office/drawing/2010/main" val="0"/>
                </a:ext>
              </a:extLst>
            </a:blip>
            <a:srcRect/>
            <a:stretch>
              <a:fillRect/>
            </a:stretch>
          </p:blipFill>
          <p:spPr bwMode="auto">
            <a:xfrm>
              <a:off x="4316412" y="16669"/>
              <a:ext cx="3559175"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F8878035-8C7F-45E3-878D-1CA3C529DE94}"/>
                </a:ext>
              </a:extLst>
            </p:cNvPr>
            <p:cNvCxnSpPr>
              <a:cxnSpLocks/>
            </p:cNvCxnSpPr>
            <p:nvPr/>
          </p:nvCxnSpPr>
          <p:spPr>
            <a:xfrm flipV="1">
              <a:off x="4857750" y="188119"/>
              <a:ext cx="802481" cy="819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766A4CF-403C-4DBE-961F-A16F48F7BB7F}"/>
                </a:ext>
              </a:extLst>
            </p:cNvPr>
            <p:cNvCxnSpPr>
              <a:cxnSpLocks/>
            </p:cNvCxnSpPr>
            <p:nvPr/>
          </p:nvCxnSpPr>
          <p:spPr>
            <a:xfrm flipV="1">
              <a:off x="4898232" y="188119"/>
              <a:ext cx="761999" cy="819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AEBB452-320A-476F-9E88-AFD8575FAEAE}"/>
                </a:ext>
              </a:extLst>
            </p:cNvPr>
            <p:cNvCxnSpPr>
              <a:cxnSpLocks/>
            </p:cNvCxnSpPr>
            <p:nvPr/>
          </p:nvCxnSpPr>
          <p:spPr>
            <a:xfrm flipV="1">
              <a:off x="4736306" y="188120"/>
              <a:ext cx="942975" cy="9691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C092C7D-0DD9-4E44-87BB-9390C1C74BF9}"/>
                </a:ext>
              </a:extLst>
            </p:cNvPr>
            <p:cNvCxnSpPr>
              <a:cxnSpLocks/>
            </p:cNvCxnSpPr>
            <p:nvPr/>
          </p:nvCxnSpPr>
          <p:spPr>
            <a:xfrm flipV="1">
              <a:off x="4698206" y="171450"/>
              <a:ext cx="981075" cy="98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4DDB8C6-8E12-4C7A-AF5A-03E0E55CEAC3}"/>
                </a:ext>
              </a:extLst>
            </p:cNvPr>
            <p:cNvCxnSpPr>
              <a:cxnSpLocks/>
            </p:cNvCxnSpPr>
            <p:nvPr/>
          </p:nvCxnSpPr>
          <p:spPr>
            <a:xfrm flipV="1">
              <a:off x="5658644" y="178592"/>
              <a:ext cx="30162" cy="325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 name="Picture 4" descr="https://media.istockphoto.com/vectors/green-tree-growth-eco-concept-tree-life-cycle-vector-id854676606?k=6&amp;m=854676606&amp;s=612x612&amp;w=0&amp;h=8mq4TAKFksnuOHQJWMDVKWcZ7MiqDjVr2M7KdDVfJoY=">
            <a:extLst>
              <a:ext uri="{FF2B5EF4-FFF2-40B4-BE49-F238E27FC236}">
                <a16:creationId xmlns:a16="http://schemas.microsoft.com/office/drawing/2014/main" id="{21637202-D3CE-45F5-B374-2DC578271EDD}"/>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flipH="1">
            <a:off x="969108" y="4052898"/>
            <a:ext cx="3013747" cy="16989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webstockreview.net/images/graph-clipart-yellow-4.png">
            <a:extLst>
              <a:ext uri="{FF2B5EF4-FFF2-40B4-BE49-F238E27FC236}">
                <a16:creationId xmlns:a16="http://schemas.microsoft.com/office/drawing/2014/main" id="{90B5EB8A-F42F-4929-AEFC-93C5A3D61CA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619866" y="3739869"/>
            <a:ext cx="3644574" cy="28154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37414BA-609F-44C9-BBFF-DE206D0B9D7C}"/>
              </a:ext>
            </a:extLst>
          </p:cNvPr>
          <p:cNvSpPr txBox="1"/>
          <p:nvPr/>
        </p:nvSpPr>
        <p:spPr>
          <a:xfrm>
            <a:off x="2874550" y="3883548"/>
            <a:ext cx="22166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strike="noStrike" kern="1200" cap="none" spc="0" normalizeH="0" baseline="0" noProof="0" dirty="0">
                <a:ln>
                  <a:noFill/>
                </a:ln>
                <a:solidFill>
                  <a:prstClr val="black"/>
                </a:solidFill>
                <a:effectLst/>
                <a:uLnTx/>
                <a:uFillTx/>
                <a:latin typeface="Corbel" panose="020B0503020204020204" pitchFamily="34" charset="0"/>
              </a:rPr>
              <a:t>GROWTH</a:t>
            </a:r>
          </a:p>
        </p:txBody>
      </p:sp>
      <p:sp>
        <p:nvSpPr>
          <p:cNvPr id="17" name="TextBox 16">
            <a:extLst>
              <a:ext uri="{FF2B5EF4-FFF2-40B4-BE49-F238E27FC236}">
                <a16:creationId xmlns:a16="http://schemas.microsoft.com/office/drawing/2014/main" id="{A13ACBB8-8775-452C-8B87-95DAFF65575C}"/>
              </a:ext>
            </a:extLst>
          </p:cNvPr>
          <p:cNvSpPr txBox="1"/>
          <p:nvPr/>
        </p:nvSpPr>
        <p:spPr>
          <a:xfrm>
            <a:off x="7523760" y="965637"/>
            <a:ext cx="29379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orbel" panose="020B0503020204020204" pitchFamily="34" charset="0"/>
              </a:rPr>
              <a:t>INSTITUTIONS</a:t>
            </a:r>
            <a:endParaRPr kumimoji="0" lang="en-US" sz="3200" b="0" i="0" strike="noStrike" kern="1200" cap="none" spc="0" normalizeH="0" baseline="0" noProof="0" dirty="0">
              <a:ln>
                <a:noFill/>
              </a:ln>
              <a:solidFill>
                <a:prstClr val="black"/>
              </a:solidFill>
              <a:effectLst/>
              <a:uLnTx/>
              <a:uFillTx/>
              <a:latin typeface="Corbel" panose="020B0503020204020204" pitchFamily="34" charset="0"/>
            </a:endParaRPr>
          </a:p>
        </p:txBody>
      </p:sp>
    </p:spTree>
    <p:extLst>
      <p:ext uri="{BB962C8B-B14F-4D97-AF65-F5344CB8AC3E}">
        <p14:creationId xmlns:p14="http://schemas.microsoft.com/office/powerpoint/2010/main" val="1561750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95D5710-232A-4392-B5E2-6C3FC0C4A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264E464-C539-4C5A-9949-AC80F510C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0585629"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 picture containing drawing, clock&#10;&#10;Description automatically generated">
            <a:extLst>
              <a:ext uri="{FF2B5EF4-FFF2-40B4-BE49-F238E27FC236}">
                <a16:creationId xmlns:a16="http://schemas.microsoft.com/office/drawing/2014/main" id="{79C67C5C-7466-49D9-AAB6-561D37D20D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2282116"/>
            <a:ext cx="10261597" cy="2293768"/>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6">
            <a:extLst>
              <a:ext uri="{FF2B5EF4-FFF2-40B4-BE49-F238E27FC236}">
                <a16:creationId xmlns:a16="http://schemas.microsoft.com/office/drawing/2014/main" id="{E9C79DBE-30BD-4584-96F9-4CC2DB7CD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48006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273880588"/>
      </p:ext>
    </p:extLst>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 name="Freeform 6">
            <a:extLst>
              <a:ext uri="{FF2B5EF4-FFF2-40B4-BE49-F238E27FC236}">
                <a16:creationId xmlns:a16="http://schemas.microsoft.com/office/drawing/2014/main" id="{CEA861C5-3CE8-4AD0-925C-836509B2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29" name="Straight Connector 192">
            <a:extLst>
              <a:ext uri="{FF2B5EF4-FFF2-40B4-BE49-F238E27FC236}">
                <a16:creationId xmlns:a16="http://schemas.microsoft.com/office/drawing/2014/main" id="{EDB3FAAF-5FDF-4576-8E8B-8BE25DB8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030" name="Rectangle 19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FE22F-4257-4BBA-B6F2-8F5D9258E055}"/>
              </a:ext>
            </a:extLst>
          </p:cNvPr>
          <p:cNvSpPr>
            <a:spLocks noGrp="1"/>
          </p:cNvSpPr>
          <p:nvPr>
            <p:ph type="title"/>
          </p:nvPr>
        </p:nvSpPr>
        <p:spPr>
          <a:xfrm>
            <a:off x="6075006" y="1143293"/>
            <a:ext cx="5422969" cy="4268965"/>
          </a:xfrm>
        </p:spPr>
        <p:txBody>
          <a:bodyPr vert="horz" lIns="91440" tIns="45720" rIns="91440" bIns="45720" rtlCol="0" anchor="ctr">
            <a:normAutofit/>
          </a:bodyPr>
          <a:lstStyle/>
          <a:p>
            <a:pPr algn="l"/>
            <a:r>
              <a:rPr lang="en-US" sz="6600" dirty="0">
                <a:solidFill>
                  <a:schemeClr val="bg1"/>
                </a:solidFill>
              </a:rPr>
              <a:t>Finite Earth</a:t>
            </a:r>
          </a:p>
        </p:txBody>
      </p:sp>
      <p:sp>
        <p:nvSpPr>
          <p:cNvPr id="1031" name="Freeform: Shape 194">
            <a:extLst>
              <a:ext uri="{FF2B5EF4-FFF2-40B4-BE49-F238E27FC236}">
                <a16:creationId xmlns:a16="http://schemas.microsoft.com/office/drawing/2014/main" id="{5D44B584-65A7-4029-A075-505AA5EA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43666" cy="6858000"/>
          </a:xfrm>
          <a:custGeom>
            <a:avLst/>
            <a:gdLst>
              <a:gd name="connsiteX0" fmla="*/ 0 w 5443666"/>
              <a:gd name="connsiteY0" fmla="*/ 0 h 6845983"/>
              <a:gd name="connsiteX1" fmla="*/ 3595564 w 5443666"/>
              <a:gd name="connsiteY1" fmla="*/ 0 h 6845983"/>
              <a:gd name="connsiteX2" fmla="*/ 3746607 w 5443666"/>
              <a:gd name="connsiteY2" fmla="*/ 118697 h 6845983"/>
              <a:gd name="connsiteX3" fmla="*/ 5443666 w 5443666"/>
              <a:gd name="connsiteY3" fmla="*/ 3717234 h 6845983"/>
              <a:gd name="connsiteX4" fmla="*/ 4378763 w 5443666"/>
              <a:gd name="connsiteY4" fmla="*/ 6683615 h 6845983"/>
              <a:gd name="connsiteX5" fmla="*/ 4238117 w 5443666"/>
              <a:gd name="connsiteY5" fmla="*/ 6845983 h 6845983"/>
              <a:gd name="connsiteX6" fmla="*/ 0 w 5443666"/>
              <a:gd name="connsiteY6" fmla="*/ 6845983 h 68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3666" h="6845983">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A picture containing sitting, water, large, mountain&#10;&#10;Description automatically generated">
            <a:extLst>
              <a:ext uri="{FF2B5EF4-FFF2-40B4-BE49-F238E27FC236}">
                <a16:creationId xmlns:a16="http://schemas.microsoft.com/office/drawing/2014/main" id="{17E07BC4-A730-43D8-8696-542EB2CB05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78" r="11978"/>
          <a:stretch/>
        </p:blipFill>
        <p:spPr bwMode="auto">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a:noFill/>
          <a:extLst>
            <a:ext uri="{909E8E84-426E-40DD-AFC4-6F175D3DCCD1}">
              <a14:hiddenFill xmlns:a14="http://schemas.microsoft.com/office/drawing/2010/main">
                <a:solidFill>
                  <a:srgbClr val="FFFFFF"/>
                </a:solidFill>
              </a14:hiddenFill>
            </a:ext>
          </a:extLst>
        </p:spPr>
      </p:pic>
      <p:sp>
        <p:nvSpPr>
          <p:cNvPr id="196" name="Freeform 6">
            <a:extLst>
              <a:ext uri="{FF2B5EF4-FFF2-40B4-BE49-F238E27FC236}">
                <a16:creationId xmlns:a16="http://schemas.microsoft.com/office/drawing/2014/main" id="{D3686B33-4E07-4542-8F02-1876C8359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83082446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dn.theatlantic.com/assets/media/img/mt/2017/12/CC_Santillan_lead/original.jpg">
            <a:extLst>
              <a:ext uri="{FF2B5EF4-FFF2-40B4-BE49-F238E27FC236}">
                <a16:creationId xmlns:a16="http://schemas.microsoft.com/office/drawing/2014/main" id="{403E9BC4-7651-4C0A-9055-08DC5467A2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61410"/>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887</Words>
  <Application>Microsoft Office PowerPoint</Application>
  <PresentationFormat>Widescreen</PresentationFormat>
  <Paragraphs>124</Paragraphs>
  <Slides>45</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Arial</vt:lpstr>
      <vt:lpstr>Calibri</vt:lpstr>
      <vt:lpstr>Calibri Light</vt:lpstr>
      <vt:lpstr>Century Schoolbook</vt:lpstr>
      <vt:lpstr>Corbel</vt:lpstr>
      <vt:lpstr>Headlines</vt:lpstr>
      <vt:lpstr>Office Theme</vt:lpstr>
      <vt:lpstr>Economics is an Ecosystem</vt:lpstr>
      <vt:lpstr>Economy:</vt:lpstr>
      <vt:lpstr>CAPITALISM</vt:lpstr>
      <vt:lpstr>PowerPoint Presentation</vt:lpstr>
      <vt:lpstr>ENERGY!</vt:lpstr>
      <vt:lpstr>PowerPoint Presentation</vt:lpstr>
      <vt:lpstr>PowerPoint Presentation</vt:lpstr>
      <vt:lpstr>Finite Earth</vt:lpstr>
      <vt:lpstr>PowerPoint Presentation</vt:lpstr>
      <vt:lpstr>From Linear to circular</vt:lpstr>
      <vt:lpstr>How we describe our actions in the world affects the kinds of actions we take in the world.  ~Daniel H. Kim</vt:lpstr>
      <vt:lpstr>Ecosystem:</vt:lpstr>
      <vt:lpstr>Economy:</vt:lpstr>
      <vt:lpstr>Doughnut Economics</vt:lpstr>
      <vt:lpstr>1. CHANGE THE GOAL : The Doughnut</vt:lpstr>
      <vt:lpstr>GOAL: HUMAN PROSPERITY IN A FLOURISHING WEB OF LIFE</vt:lpstr>
      <vt:lpstr>2. SEE THE BIG PICTURE : Embedded Economy</vt:lpstr>
      <vt:lpstr>PowerPoint Presentation</vt:lpstr>
      <vt:lpstr>Big Picture Activism</vt:lpstr>
      <vt:lpstr>Where are You working and how?</vt:lpstr>
      <vt:lpstr>3. NURTURE HUMAN NATURE : Social Adaptable Humans</vt:lpstr>
      <vt:lpstr>Cultural Ecology</vt:lpstr>
      <vt:lpstr>4. GET SAVVY WITH SYSTEMS : Dynamic Complexity</vt:lpstr>
      <vt:lpstr>Don’t be rigid.</vt:lpstr>
      <vt:lpstr>Identify the leverage points.  Use what’s already available. </vt:lpstr>
      <vt:lpstr>Knowledge-Practice-Belief</vt:lpstr>
      <vt:lpstr>Ethical Economic Principles from DeMartino:</vt:lpstr>
      <vt:lpstr>5. DESIGN TO DISTRIBUTE : Distributive by Design</vt:lpstr>
      <vt:lpstr>Redistribution</vt:lpstr>
      <vt:lpstr>People Power</vt:lpstr>
      <vt:lpstr>Emergent Strategy</vt:lpstr>
      <vt:lpstr>Complex Movements Emblem System</vt:lpstr>
      <vt:lpstr>Complex Movements Emblem System</vt:lpstr>
      <vt:lpstr>6. CREATE TO REGENERATE : Regenerative by Design</vt:lpstr>
      <vt:lpstr>The Generous City</vt:lpstr>
      <vt:lpstr>PowerPoint Presentation</vt:lpstr>
      <vt:lpstr>PowerPoint Presentation</vt:lpstr>
      <vt:lpstr>Diversify Select Amplify</vt:lpstr>
      <vt:lpstr>Draw a boundary which allows you to focus and be effective.  But remember the nature of interconnectivity,  be grounded, adaptive, and listen to feedback and emergence,  and always use an iterative process!</vt:lpstr>
      <vt:lpstr>7. BE AGNOSTIC ABOUT GROWTH : Growth Agnostic</vt:lpstr>
      <vt:lpstr>No country has ever ended human deprivation without a growing economy...</vt:lpstr>
      <vt:lpstr>We need an economy that  needs to grow,  whether or not it makes us thrive.</vt:lpstr>
      <vt:lpstr>…no country has ever ended ecological degradation with one.</vt:lpstr>
      <vt:lpstr>We need an economy that  makes us thrive,  whether or not it grows.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Economics is an Ecosystem</dc:title>
  <dc:creator>Jessica Navedo</dc:creator>
  <cp:lastModifiedBy>Jessica Navedo</cp:lastModifiedBy>
  <cp:revision>1</cp:revision>
  <dcterms:created xsi:type="dcterms:W3CDTF">2020-03-01T17:47:14Z</dcterms:created>
  <dcterms:modified xsi:type="dcterms:W3CDTF">2020-03-01T17:47:28Z</dcterms:modified>
</cp:coreProperties>
</file>